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256" r:id="rId2"/>
    <p:sldId id="532" r:id="rId3"/>
    <p:sldId id="448" r:id="rId4"/>
    <p:sldId id="361" r:id="rId5"/>
    <p:sldId id="488" r:id="rId6"/>
    <p:sldId id="510" r:id="rId7"/>
    <p:sldId id="509" r:id="rId8"/>
    <p:sldId id="517" r:id="rId9"/>
    <p:sldId id="514" r:id="rId10"/>
    <p:sldId id="512" r:id="rId11"/>
    <p:sldId id="513" r:id="rId12"/>
    <p:sldId id="487" r:id="rId13"/>
    <p:sldId id="515" r:id="rId14"/>
    <p:sldId id="520" r:id="rId15"/>
    <p:sldId id="486" r:id="rId16"/>
    <p:sldId id="516" r:id="rId17"/>
    <p:sldId id="489" r:id="rId18"/>
    <p:sldId id="483" r:id="rId19"/>
    <p:sldId id="484" r:id="rId20"/>
    <p:sldId id="485" r:id="rId21"/>
    <p:sldId id="490" r:id="rId22"/>
    <p:sldId id="463" r:id="rId23"/>
    <p:sldId id="466" r:id="rId24"/>
    <p:sldId id="468" r:id="rId25"/>
    <p:sldId id="467" r:id="rId26"/>
    <p:sldId id="491" r:id="rId27"/>
    <p:sldId id="373" r:id="rId28"/>
    <p:sldId id="374" r:id="rId29"/>
    <p:sldId id="493" r:id="rId30"/>
    <p:sldId id="371" r:id="rId31"/>
    <p:sldId id="431" r:id="rId32"/>
    <p:sldId id="498" r:id="rId33"/>
    <p:sldId id="504" r:id="rId34"/>
    <p:sldId id="375" r:id="rId35"/>
    <p:sldId id="494" r:id="rId36"/>
    <p:sldId id="495" r:id="rId37"/>
    <p:sldId id="496" r:id="rId38"/>
    <p:sldId id="521" r:id="rId39"/>
    <p:sldId id="522" r:id="rId40"/>
    <p:sldId id="523" r:id="rId41"/>
    <p:sldId id="497" r:id="rId42"/>
    <p:sldId id="452" r:id="rId43"/>
    <p:sldId id="447" r:id="rId44"/>
    <p:sldId id="453" r:id="rId45"/>
    <p:sldId id="454" r:id="rId46"/>
    <p:sldId id="408" r:id="rId47"/>
    <p:sldId id="518" r:id="rId48"/>
    <p:sldId id="499" r:id="rId49"/>
    <p:sldId id="500" r:id="rId50"/>
    <p:sldId id="501" r:id="rId51"/>
    <p:sldId id="502" r:id="rId52"/>
    <p:sldId id="503" r:id="rId53"/>
    <p:sldId id="411" r:id="rId54"/>
    <p:sldId id="403" r:id="rId55"/>
    <p:sldId id="525" r:id="rId56"/>
    <p:sldId id="526" r:id="rId57"/>
    <p:sldId id="527" r:id="rId58"/>
    <p:sldId id="528" r:id="rId59"/>
    <p:sldId id="529" r:id="rId60"/>
    <p:sldId id="530" r:id="rId61"/>
    <p:sldId id="531" r:id="rId62"/>
    <p:sldId id="464" r:id="rId63"/>
    <p:sldId id="505" r:id="rId64"/>
    <p:sldId id="462" r:id="rId65"/>
    <p:sldId id="524" r:id="rId66"/>
    <p:sldId id="465" r:id="rId67"/>
    <p:sldId id="519" r:id="rId68"/>
    <p:sldId id="506" r:id="rId69"/>
    <p:sldId id="389" r:id="rId70"/>
    <p:sldId id="390" r:id="rId71"/>
    <p:sldId id="391" r:id="rId72"/>
    <p:sldId id="399" r:id="rId73"/>
    <p:sldId id="400"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18453B"/>
    <a:srgbClr val="C89A58"/>
    <a:srgbClr val="008183"/>
    <a:srgbClr val="0DB14B"/>
    <a:srgbClr val="94AE4A"/>
    <a:srgbClr val="E8D9B5"/>
    <a:srgbClr val="FFD421"/>
    <a:srgbClr val="F6E333"/>
    <a:srgbClr val="EDF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autoAdjust="0"/>
    <p:restoredTop sz="81181" autoAdjust="0"/>
  </p:normalViewPr>
  <p:slideViewPr>
    <p:cSldViewPr snapToGrid="0" snapToObjects="1">
      <p:cViewPr>
        <p:scale>
          <a:sx n="104" d="100"/>
          <a:sy n="104" d="100"/>
        </p:scale>
        <p:origin x="4360" y="72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commentAuthors" Target="commentAuthors.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A0795B1-84AC-B24B-8F18-88B4C0609085}" srcId="{4DD7F421-8234-5646-AA37-99FDB5E174DE}" destId="{151A008A-9BA9-904A-BB88-E71165A248C5}" srcOrd="0" destOrd="0" parTransId="{43D74B6B-875E-034C-869D-59BB2FA775B3}" sibTransId="{291F4044-61C7-CF41-A1A9-C1DCA9518D24}"/>
    <dgm:cxn modelId="{E66E941B-C158-A543-A293-F1E9EA84CFD0}" type="presOf" srcId="{CA7A9F00-98EB-FC43-991E-8BD98DDD2EC6}" destId="{B4D792D2-1D92-6049-AAA8-42236E660B82}" srcOrd="0" destOrd="0" presId="urn:microsoft.com/office/officeart/2009/layout/ReverseList"/>
    <dgm:cxn modelId="{D31ADF62-87EA-EB4D-A244-5C57BC9FA61A}" type="presOf" srcId="{151A008A-9BA9-904A-BB88-E71165A248C5}" destId="{AB4C1FB3-2B6B-AA44-AA11-E5279297D71B}" srcOrd="0" destOrd="0" presId="urn:microsoft.com/office/officeart/2009/layout/ReverseList"/>
    <dgm:cxn modelId="{22E21CC0-B8BD-3849-A4BA-35C9B4C39E0A}" type="presOf" srcId="{151A008A-9BA9-904A-BB88-E71165A248C5}" destId="{33E36DC5-FDC1-3045-8FAF-5608E748A802}"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27</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Measures: </a:t>
            </a:r>
          </a:p>
          <a:p>
            <a:r>
              <a:rPr lang="en-US" dirty="0" smtClean="0"/>
              <a:t>Experience Sampling Method for engagement and choice</a:t>
            </a:r>
          </a:p>
          <a:p>
            <a:r>
              <a:rPr lang="en-US" dirty="0" smtClean="0"/>
              <a:t>Activities coded from video-recordings </a:t>
            </a:r>
          </a:p>
          <a:p>
            <a:endParaRPr lang="en-US" dirty="0" smtClean="0"/>
          </a:p>
          <a:p>
            <a:pPr marL="0" indent="0">
              <a:buNone/>
            </a:pPr>
            <a:r>
              <a:rPr lang="en-US" dirty="0" smtClean="0"/>
              <a:t>Person-in-context approach:</a:t>
            </a:r>
          </a:p>
          <a:p>
            <a:r>
              <a:rPr lang="en-US" dirty="0" smtClean="0"/>
              <a:t>Two step cluster analysis </a:t>
            </a:r>
            <a:r>
              <a:rPr lang="en-US" sz="1100" dirty="0" smtClean="0"/>
              <a:t>(Rosenberg, Schmidt, &amp; </a:t>
            </a:r>
            <a:r>
              <a:rPr lang="en-US" sz="1100" dirty="0" err="1" smtClean="0"/>
              <a:t>Beymer</a:t>
            </a:r>
            <a:r>
              <a:rPr lang="en-US" sz="1100" dirty="0" smtClean="0"/>
              <a:t>, 2017)</a:t>
            </a:r>
          </a:p>
          <a:p>
            <a:r>
              <a:rPr lang="en-US" dirty="0" smtClean="0">
                <a:solidFill>
                  <a:srgbClr val="000000"/>
                </a:solidFill>
                <a:latin typeface="HelveticaNeue" charset="0"/>
              </a:rPr>
              <a:t>Interpreted profile solutions on the basis of measures of fit, cross-validation, and concerns of parsimony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look at this</a:t>
            </a:r>
            <a:r>
              <a:rPr lang="en-US" baseline="0" dirty="0" smtClean="0"/>
              <a:t> question, we also had to think hard about data, and new sources of data.   We used a relatively new type of data called ESM.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34295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a:t>
            </a:fld>
            <a:endParaRPr lang="en-US"/>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925817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203377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 more.  About individual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907919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2014931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0000"/>
                </a:solidFill>
                <a:latin typeface="HelveticaNeue" charset="0"/>
              </a:rPr>
              <a:t>Context and Participants: </a:t>
            </a:r>
          </a:p>
          <a:p>
            <a:r>
              <a:rPr lang="en-US" dirty="0" smtClean="0">
                <a:solidFill>
                  <a:srgbClr val="000000"/>
                </a:solidFill>
                <a:latin typeface="HelveticaNeue" charset="0"/>
              </a:rPr>
              <a:t>Nine summer STEM programs in urban areas in the Northeast</a:t>
            </a:r>
          </a:p>
          <a:p>
            <a:r>
              <a:rPr lang="en-US" dirty="0" smtClean="0">
                <a:solidFill>
                  <a:srgbClr val="000000"/>
                </a:solidFill>
                <a:latin typeface="HelveticaNeue" charset="0"/>
              </a:rPr>
              <a:t>Highly diverse (90% of youth from historically under-represented [in STEM] groups)</a:t>
            </a:r>
          </a:p>
          <a:p>
            <a:r>
              <a:rPr lang="en-US" dirty="0" smtClean="0">
                <a:solidFill>
                  <a:srgbClr val="000000"/>
                </a:solidFill>
                <a:latin typeface="HelveticaNeue" charset="0"/>
              </a:rPr>
              <a:t>204 youth, 2970 ESM responses</a:t>
            </a:r>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the previous study, the data we used to answer this question was ESM.</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721741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204072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436019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more general</a:t>
            </a:r>
            <a:r>
              <a:rPr lang="en-US" baseline="0" dirty="0" smtClean="0"/>
              <a:t> findings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38930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63</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64</a:t>
            </a:fld>
            <a:endParaRPr lang="en-US"/>
          </a:p>
        </p:txBody>
      </p:sp>
    </p:spTree>
    <p:extLst>
      <p:ext uri="{BB962C8B-B14F-4D97-AF65-F5344CB8AC3E}">
        <p14:creationId xmlns:p14="http://schemas.microsoft.com/office/powerpoint/2010/main" val="1786620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65</a:t>
            </a:fld>
            <a:endParaRPr lang="en-US"/>
          </a:p>
        </p:txBody>
      </p:sp>
    </p:spTree>
    <p:extLst>
      <p:ext uri="{BB962C8B-B14F-4D97-AF65-F5344CB8AC3E}">
        <p14:creationId xmlns:p14="http://schemas.microsoft.com/office/powerpoint/2010/main" val="2074192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67</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69</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70</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71</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72</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73</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this talk, I want to zoom in one particular set of questions.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21</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22</a:t>
            </a:fld>
            <a:endParaRPr lang="en-US"/>
          </a:p>
        </p:txBody>
      </p:sp>
    </p:spTree>
    <p:extLst>
      <p:ext uri="{BB962C8B-B14F-4D97-AF65-F5344CB8AC3E}">
        <p14:creationId xmlns:p14="http://schemas.microsoft.com/office/powerpoint/2010/main" val="2040014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26</a:t>
            </a:fld>
            <a:endParaRPr lang="en-US"/>
          </a:p>
        </p:txBody>
      </p:sp>
    </p:spTree>
    <p:extLst>
      <p:ext uri="{BB962C8B-B14F-4D97-AF65-F5344CB8AC3E}">
        <p14:creationId xmlns:p14="http://schemas.microsoft.com/office/powerpoint/2010/main" val="20719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Teachers’ support for work with data</a:t>
            </a:r>
            <a:endParaRPr lang="en-US" dirty="0"/>
          </a:p>
        </p:txBody>
      </p:sp>
      <p:sp>
        <p:nvSpPr>
          <p:cNvPr id="3" name="Content Placeholder 2"/>
          <p:cNvSpPr>
            <a:spLocks noGrp="1"/>
          </p:cNvSpPr>
          <p:nvPr>
            <p:ph idx="1"/>
          </p:nvPr>
        </p:nvSpPr>
        <p:spPr/>
        <p:txBody>
          <a:bodyPr anchor="ctr">
            <a:normAutofit/>
          </a:bodyPr>
          <a:lstStyle/>
          <a:p>
            <a:r>
              <a:rPr lang="en-US" dirty="0"/>
              <a:t>How can teachers support student work with data</a:t>
            </a:r>
            <a:r>
              <a:rPr lang="en-US" dirty="0" smtClean="0"/>
              <a:t>?</a:t>
            </a:r>
          </a:p>
          <a:p>
            <a:r>
              <a:rPr lang="en-US" dirty="0" smtClean="0"/>
              <a:t>What </a:t>
            </a:r>
            <a:r>
              <a:rPr lang="en-US" dirty="0"/>
              <a:t>aspects of work with data can teachers and teacher educators leverage to support engagement in ambitious practices?</a:t>
            </a:r>
          </a:p>
          <a:p>
            <a:r>
              <a:rPr lang="en-US" dirty="0" smtClean="0"/>
              <a:t>How do teachers with mathematics backgrounds differ in their ability to engage students in work with data?</a:t>
            </a:r>
          </a:p>
          <a:p>
            <a:r>
              <a:rPr lang="en-US" dirty="0" smtClean="0"/>
              <a:t>What support do teachers in summer STEM program provide for students to work with data?</a:t>
            </a:r>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Researchers studying work with data</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can researchers study engagement in scientific and engineering practices?</a:t>
            </a:r>
          </a:p>
          <a:p>
            <a:r>
              <a:rPr lang="en-US" dirty="0" smtClean="0"/>
              <a:t>What new forms of data can researchers use to understand education?</a:t>
            </a:r>
          </a:p>
          <a:p>
            <a:r>
              <a:rPr lang="en-US" dirty="0" smtClean="0"/>
              <a:t>How can researchers study authentic artifacts created by teachers and students?</a:t>
            </a:r>
          </a:p>
          <a:p>
            <a:r>
              <a:rPr lang="en-US" dirty="0" smtClean="0"/>
              <a:t>What partnerships do researchers need to design and develop contexts for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solidFill>
                  <a:srgbClr val="000000"/>
                </a:solidFill>
                <a:latin typeface="HelveticaNeue" charset="0"/>
              </a:rPr>
              <a:t>Design activities </a:t>
            </a:r>
            <a:r>
              <a:rPr lang="en-US" dirty="0">
                <a:solidFill>
                  <a:srgbClr val="000000"/>
                </a:solidFill>
                <a:latin typeface="HelveticaNeue" charset="0"/>
              </a:rPr>
              <a:t>and tools to make it easier for students to use data in online science classes</a:t>
            </a:r>
          </a:p>
          <a:p>
            <a:endParaRPr lang="en-US" dirty="0"/>
          </a:p>
          <a:p>
            <a:r>
              <a:rPr lang="en-US" dirty="0"/>
              <a:t>How can students use new sources of data, such as data from simulations?</a:t>
            </a:r>
          </a:p>
          <a:p>
            <a:endParaRPr lang="en-US" dirty="0"/>
          </a:p>
          <a:p>
            <a:r>
              <a:rPr lang="en-US" dirty="0" smtClean="0"/>
              <a:t>Use of computational data</a:t>
            </a:r>
          </a:p>
          <a:p>
            <a:endParaRPr lang="en-US" dirty="0"/>
          </a:p>
          <a:p>
            <a:r>
              <a:rPr lang="en-US" dirty="0" smtClean="0"/>
              <a:t>Students were able to wrangle and model complex data and learn about kinetic-molecular nature of matter</a:t>
            </a:r>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endParaRPr lang="en-US" sz="1800" dirty="0" smtClean="0"/>
          </a:p>
          <a:p>
            <a:r>
              <a:rPr lang="en-US" sz="1800" dirty="0" smtClean="0"/>
              <a:t>Study students’ epistemic considerations about scientific practices</a:t>
            </a:r>
          </a:p>
          <a:p>
            <a:endParaRPr lang="en-US" sz="1800" dirty="0"/>
          </a:p>
          <a:p>
            <a:r>
              <a:rPr lang="en-US" sz="1800" dirty="0"/>
              <a:t>How do students work with data as described in the </a:t>
            </a:r>
            <a:r>
              <a:rPr lang="en-US" sz="1800" i="1" dirty="0"/>
              <a:t>Next Generation Science Standards</a:t>
            </a:r>
            <a:r>
              <a:rPr lang="en-US" sz="1800" dirty="0"/>
              <a:t>?</a:t>
            </a:r>
          </a:p>
          <a:p>
            <a:endParaRPr lang="en-US" sz="1800" dirty="0"/>
          </a:p>
          <a:p>
            <a:r>
              <a:rPr lang="en-US" sz="1800" dirty="0" smtClean="0"/>
              <a:t>Use of embedded assessment data</a:t>
            </a:r>
          </a:p>
          <a:p>
            <a:endParaRPr lang="en-US" sz="1800" dirty="0"/>
          </a:p>
          <a:p>
            <a:r>
              <a:rPr lang="en-US" sz="1800" dirty="0" smtClean="0"/>
              <a:t>Found that students’ advanced in their consideration of generality</a:t>
            </a:r>
          </a:p>
        </p:txBody>
      </p:sp>
      <p:sp>
        <p:nvSpPr>
          <p:cNvPr id="6" name="Rectangle 5"/>
          <p:cNvSpPr/>
          <p:nvPr/>
        </p:nvSpPr>
        <p:spPr>
          <a:xfrm>
            <a:off x="0" y="6477000"/>
            <a:ext cx="793723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Krist</a:t>
            </a:r>
            <a:r>
              <a:rPr lang="en-US" dirty="0" smtClean="0">
                <a:solidFill>
                  <a:srgbClr val="000000"/>
                </a:solidFill>
                <a:latin typeface="HelveticaNeue" charset="0"/>
              </a:rPr>
              <a:t>, 2016, April,</a:t>
            </a:r>
            <a:r>
              <a:rPr lang="en-US" i="1" dirty="0" smtClean="0">
                <a:solidFill>
                  <a:srgbClr val="000000"/>
                </a:solidFill>
                <a:latin typeface="HelveticaNeue" charset="0"/>
              </a:rPr>
              <a:t> NARST</a:t>
            </a:r>
            <a:r>
              <a:rPr lang="en-US" dirty="0" smtClean="0">
                <a:solidFill>
                  <a:srgbClr val="000000"/>
                </a:solidFill>
                <a:latin typeface="HelveticaNeue" charset="0"/>
              </a:rPr>
              <a:t>; </a:t>
            </a:r>
            <a:r>
              <a:rPr lang="en-US" dirty="0" err="1" smtClean="0">
                <a:solidFill>
                  <a:srgbClr val="000000"/>
                </a:solidFill>
                <a:latin typeface="HelveticaNeue" charset="0"/>
              </a:rPr>
              <a:t>Krist</a:t>
            </a:r>
            <a:r>
              <a:rPr lang="en-US" dirty="0" smtClean="0">
                <a:solidFill>
                  <a:srgbClr val="000000"/>
                </a:solidFill>
                <a:latin typeface="HelveticaNeue" charset="0"/>
              </a:rPr>
              <a:t> &amp; Rosenberg, 2016, July, </a:t>
            </a:r>
            <a:r>
              <a:rPr lang="en-US" i="1" dirty="0" smtClean="0">
                <a:solidFill>
                  <a:srgbClr val="000000"/>
                </a:solidFill>
                <a:latin typeface="HelveticaNeue" charset="0"/>
              </a:rPr>
              <a:t>ICLS</a:t>
            </a:r>
            <a:endParaRPr lang="en-US" i="1" dirty="0"/>
          </a:p>
        </p:txBody>
      </p:sp>
      <p:pic>
        <p:nvPicPr>
          <p:cNvPr id="1026"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996" y="2047581"/>
            <a:ext cx="5390004" cy="39820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2047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Youths’ choice to attend summer STEM programs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0270" y="2479728"/>
            <a:ext cx="4414088" cy="3270263"/>
          </a:xfrm>
        </p:spPr>
      </p:pic>
      <p:sp>
        <p:nvSpPr>
          <p:cNvPr id="6" name="Rectangle 5"/>
          <p:cNvSpPr/>
          <p:nvPr/>
        </p:nvSpPr>
        <p:spPr>
          <a:xfrm>
            <a:off x="0" y="6477000"/>
            <a:ext cx="4572214" cy="369332"/>
          </a:xfrm>
          <a:prstGeom prst="rect">
            <a:avLst/>
          </a:prstGeom>
        </p:spPr>
        <p:txBody>
          <a:bodyPr wrap="none">
            <a:spAutoFit/>
          </a:bodyPr>
          <a:lstStyle/>
          <a:p>
            <a:r>
              <a:rPr lang="en-US" dirty="0" err="1" smtClean="0">
                <a:solidFill>
                  <a:srgbClr val="000000"/>
                </a:solidFill>
                <a:latin typeface="HelveticaNeue" charset="0"/>
              </a:rPr>
              <a:t>Beymer</a:t>
            </a:r>
            <a:r>
              <a:rPr lang="en-US" dirty="0" smtClean="0">
                <a:solidFill>
                  <a:srgbClr val="000000"/>
                </a:solidFill>
                <a:latin typeface="HelveticaNeue" charset="0"/>
              </a:rPr>
              <a:t>, Rosenberg, &amp; Schmidt, </a:t>
            </a:r>
            <a:r>
              <a:rPr lang="en-US" i="1" dirty="0" smtClean="0">
                <a:solidFill>
                  <a:srgbClr val="000000"/>
                </a:solidFill>
                <a:latin typeface="HelveticaNeue" charset="0"/>
              </a:rPr>
              <a:t>JYA</a:t>
            </a:r>
            <a:r>
              <a:rPr lang="en-US" dirty="0" smtClean="0">
                <a:solidFill>
                  <a:srgbClr val="000000"/>
                </a:solidFill>
                <a:latin typeface="HelveticaNeue" charset="0"/>
              </a:rPr>
              <a:t>, 2018</a:t>
            </a:r>
            <a:endParaRPr lang="en-US" i="1" dirty="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8" name="Content Placeholder 2"/>
          <p:cNvSpPr txBox="1">
            <a:spLocks/>
          </p:cNvSpPr>
          <p:nvPr/>
        </p:nvSpPr>
        <p:spPr>
          <a:xfrm>
            <a:off x="457201" y="1600200"/>
            <a:ext cx="3425868" cy="4876800"/>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sz="1800" dirty="0" smtClean="0"/>
          </a:p>
          <a:p>
            <a:r>
              <a:rPr lang="en-US" sz="1800" dirty="0" smtClean="0"/>
              <a:t>Explore how choosing to attend a summer STEM program impacts youths’ experience in the program</a:t>
            </a:r>
          </a:p>
          <a:p>
            <a:endParaRPr lang="en-US" sz="1800" dirty="0" smtClean="0"/>
          </a:p>
          <a:p>
            <a:r>
              <a:rPr lang="en-US" sz="1800" i="1" dirty="0"/>
              <a:t>What new forms of data can researchers use to understand education?</a:t>
            </a:r>
          </a:p>
          <a:p>
            <a:endParaRPr lang="en-US" sz="1800" dirty="0" smtClean="0"/>
          </a:p>
          <a:p>
            <a:r>
              <a:rPr lang="en-US" sz="1800" dirty="0" smtClean="0"/>
              <a:t>Use of Experience Sampling Method data</a:t>
            </a:r>
          </a:p>
          <a:p>
            <a:endParaRPr lang="en-US" sz="1800" dirty="0" smtClean="0"/>
          </a:p>
          <a:p>
            <a:r>
              <a:rPr lang="en-US" sz="1800" dirty="0" smtClean="0"/>
              <a:t>Found those choosing to attend impacts students’ experience</a:t>
            </a:r>
            <a:endParaRPr lang="en-US" sz="1800" dirty="0" smtClean="0"/>
          </a:p>
        </p:txBody>
      </p:sp>
    </p:spTree>
    <p:extLst>
      <p:ext uri="{BB962C8B-B14F-4D97-AF65-F5344CB8AC3E}">
        <p14:creationId xmlns:p14="http://schemas.microsoft.com/office/powerpoint/2010/main" val="1587810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Students’ essays</a:t>
            </a:r>
            <a:endParaRPr lang="en-US" dirty="0"/>
          </a:p>
        </p:txBody>
      </p:sp>
      <p:sp>
        <p:nvSpPr>
          <p:cNvPr id="3" name="Content Placeholder 2"/>
          <p:cNvSpPr>
            <a:spLocks noGrp="1"/>
          </p:cNvSpPr>
          <p:nvPr>
            <p:ph idx="1"/>
          </p:nvPr>
        </p:nvSpPr>
        <p:spPr>
          <a:xfrm>
            <a:off x="457200" y="1600200"/>
            <a:ext cx="4102273" cy="4876800"/>
          </a:xfrm>
        </p:spPr>
        <p:txBody>
          <a:bodyPr>
            <a:normAutofit fontScale="70000" lnSpcReduction="20000"/>
          </a:bodyPr>
          <a:lstStyle/>
          <a:p>
            <a:endParaRPr lang="en-US" dirty="0" smtClean="0"/>
          </a:p>
          <a:p>
            <a:endParaRPr lang="en-US" dirty="0"/>
          </a:p>
          <a:p>
            <a:r>
              <a:rPr lang="en-US" dirty="0"/>
              <a:t>Examined changes in middle school science students’ value and interest in science through a relevance </a:t>
            </a:r>
            <a:r>
              <a:rPr lang="en-US" dirty="0" smtClean="0"/>
              <a:t>intervention</a:t>
            </a:r>
          </a:p>
          <a:p>
            <a:endParaRPr lang="en-US" dirty="0"/>
          </a:p>
          <a:p>
            <a:r>
              <a:rPr lang="en-US" dirty="0"/>
              <a:t>What can digital sources of information tell us about teaching and learning?</a:t>
            </a:r>
          </a:p>
          <a:p>
            <a:endParaRPr lang="en-US" dirty="0"/>
          </a:p>
          <a:p>
            <a:r>
              <a:rPr lang="en-US" dirty="0" smtClean="0"/>
              <a:t>Written statements about the usefulness of what students were learning</a:t>
            </a:r>
          </a:p>
          <a:p>
            <a:endParaRPr lang="en-US" dirty="0"/>
          </a:p>
          <a:p>
            <a:r>
              <a:rPr lang="en-US" dirty="0"/>
              <a:t>Students’ demonstrated different levels of </a:t>
            </a:r>
            <a:r>
              <a:rPr lang="en-US" i="1" dirty="0"/>
              <a:t>cognitive processing </a:t>
            </a:r>
            <a:r>
              <a:rPr lang="en-US" dirty="0"/>
              <a:t>(12.08% of text instead compared to 9.27% of text, t = 2.81; p &lt; .05, d = .50</a:t>
            </a:r>
            <a:r>
              <a:rPr lang="en-US" dirty="0" smtClean="0"/>
              <a:t>)</a:t>
            </a:r>
            <a:endParaRPr lang="en-US" dirty="0">
              <a:solidFill>
                <a:srgbClr val="000000"/>
              </a:solidFill>
              <a:latin typeface="HelveticaNeue" charset="0"/>
            </a:endParaRPr>
          </a:p>
        </p:txBody>
      </p:sp>
      <p:sp>
        <p:nvSpPr>
          <p:cNvPr id="5" name="Rectangle 4"/>
          <p:cNvSpPr/>
          <p:nvPr/>
        </p:nvSpPr>
        <p:spPr>
          <a:xfrm>
            <a:off x="4465529" y="2745938"/>
            <a:ext cx="4572000" cy="2585323"/>
          </a:xfrm>
          <a:prstGeom prst="rect">
            <a:avLst/>
          </a:prstGeom>
        </p:spPr>
        <p:txBody>
          <a:bodyPr>
            <a:spAutoFit/>
          </a:bodyPr>
          <a:lstStyle/>
          <a:p>
            <a:pPr algn="ctr"/>
            <a:r>
              <a:rPr lang="en-US" dirty="0"/>
              <a:t>“</a:t>
            </a:r>
            <a:r>
              <a:rPr lang="en-US" b="1" dirty="0"/>
              <a:t>If I am ever blowing up balloons for a party and I want to keep the balloons big, I will keep them in a warm room so the molecules speed up and spread out</a:t>
            </a:r>
            <a:r>
              <a:rPr lang="en-US" dirty="0"/>
              <a:t>, hitting the sides of the balloons and expanding it. In a cold room, the molecules will slow down and come together and the balloons sides will close and become smaller.”</a:t>
            </a:r>
            <a:endParaRPr lang="en-US" dirty="0"/>
          </a:p>
        </p:txBody>
      </p:sp>
      <p:sp>
        <p:nvSpPr>
          <p:cNvPr id="6" name="Rectangle 5"/>
          <p:cNvSpPr/>
          <p:nvPr/>
        </p:nvSpPr>
        <p:spPr>
          <a:xfrm>
            <a:off x="-12525" y="6476999"/>
            <a:ext cx="6538586" cy="369332"/>
          </a:xfrm>
          <a:prstGeom prst="rect">
            <a:avLst/>
          </a:prstGeom>
        </p:spPr>
        <p:txBody>
          <a:bodyPr wrap="square">
            <a:spAutoFit/>
          </a:bodyPr>
          <a:lstStyle/>
          <a:p>
            <a:r>
              <a:rPr lang="en-US" dirty="0" err="1" smtClean="0"/>
              <a:t>Akcaoglu</a:t>
            </a:r>
            <a:r>
              <a:rPr lang="en-US" dirty="0"/>
              <a:t>, Rosenberg, </a:t>
            </a:r>
            <a:r>
              <a:rPr lang="en-US" dirty="0" err="1"/>
              <a:t>Ranellucci</a:t>
            </a:r>
            <a:r>
              <a:rPr lang="en-US" dirty="0"/>
              <a:t>, &amp; Schwarz, 2018, </a:t>
            </a:r>
            <a:r>
              <a:rPr lang="en-US" i="1" dirty="0" smtClean="0"/>
              <a:t>IJER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0525268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09569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Teacher data modeling</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r>
              <a:rPr lang="en-US" sz="1700" dirty="0" smtClean="0"/>
              <a:t>Support in-service teachers’ to work with data</a:t>
            </a:r>
          </a:p>
          <a:p>
            <a:endParaRPr lang="en-US" sz="1700" dirty="0"/>
          </a:p>
          <a:p>
            <a:r>
              <a:rPr lang="en-US" sz="1700" dirty="0"/>
              <a:t>How do teachers with mathematics backgrounds differ in their ability to engage students in work with data?</a:t>
            </a:r>
          </a:p>
          <a:p>
            <a:endParaRPr lang="en-US" sz="1700" dirty="0"/>
          </a:p>
          <a:p>
            <a:r>
              <a:rPr lang="en-US" sz="1700" dirty="0" smtClean="0"/>
              <a:t>Teacher-collected data and use of the Common Online Data Analysis Platform CODAP)</a:t>
            </a:r>
          </a:p>
          <a:p>
            <a:endParaRPr lang="en-US" sz="1700" dirty="0"/>
          </a:p>
          <a:p>
            <a:r>
              <a:rPr lang="en-US" sz="1700" dirty="0" smtClean="0"/>
              <a:t>Found that open-ended work with data with teachers supported sophisticated uses of and rich conversations about data</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106" y="23507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017" y="1600200"/>
            <a:ext cx="5410983" cy="4478055"/>
          </a:xfrm>
          <a:prstGeom prst="rect">
            <a:avLst/>
          </a:prstGeom>
        </p:spPr>
      </p:pic>
      <p:sp>
        <p:nvSpPr>
          <p:cNvPr id="2" name="Title 1"/>
          <p:cNvSpPr>
            <a:spLocks noGrp="1"/>
          </p:cNvSpPr>
          <p:nvPr>
            <p:ph type="title"/>
          </p:nvPr>
        </p:nvSpPr>
        <p:spPr/>
        <p:txBody>
          <a:bodyPr>
            <a:normAutofit fontScale="90000"/>
          </a:bodyPr>
          <a:lstStyle/>
          <a:p>
            <a:r>
              <a:rPr lang="en-US" dirty="0" smtClean="0"/>
              <a:t>Example: Engagement in flipped classes</a:t>
            </a:r>
            <a:endParaRPr lang="en-US" dirty="0"/>
          </a:p>
        </p:txBody>
      </p:sp>
      <p:sp>
        <p:nvSpPr>
          <p:cNvPr id="3" name="Content Placeholder 2"/>
          <p:cNvSpPr>
            <a:spLocks noGrp="1"/>
          </p:cNvSpPr>
          <p:nvPr>
            <p:ph idx="1"/>
          </p:nvPr>
        </p:nvSpPr>
        <p:spPr>
          <a:xfrm>
            <a:off x="457201" y="1600200"/>
            <a:ext cx="3425868" cy="4876800"/>
          </a:xfrm>
        </p:spPr>
        <p:txBody>
          <a:bodyPr>
            <a:normAutofit fontScale="85000" lnSpcReduction="20000"/>
          </a:bodyPr>
          <a:lstStyle/>
          <a:p>
            <a:endParaRPr lang="en-US" dirty="0" smtClean="0"/>
          </a:p>
          <a:p>
            <a:endParaRPr lang="en-US" dirty="0"/>
          </a:p>
          <a:p>
            <a:r>
              <a:rPr lang="en-US" dirty="0" smtClean="0"/>
              <a:t>Explore patterns of engagement in- and out- of flipped undergraduate anatomy class</a:t>
            </a:r>
          </a:p>
          <a:p>
            <a:endParaRPr lang="en-US" dirty="0"/>
          </a:p>
          <a:p>
            <a:r>
              <a:rPr lang="en-US" dirty="0"/>
              <a:t>What new forms of data can researchers use to understand education?</a:t>
            </a:r>
          </a:p>
          <a:p>
            <a:endParaRPr lang="en-US" dirty="0"/>
          </a:p>
          <a:p>
            <a:r>
              <a:rPr lang="en-US" dirty="0" smtClean="0"/>
              <a:t>Use of log-trace data</a:t>
            </a:r>
          </a:p>
          <a:p>
            <a:endParaRPr lang="en-US" dirty="0"/>
          </a:p>
          <a:p>
            <a:r>
              <a:rPr lang="en-US" dirty="0" smtClean="0"/>
              <a:t>Found that “crammers” were less-likely to perform well in the course</a:t>
            </a:r>
          </a:p>
          <a:p>
            <a:endParaRPr lang="en-US" dirty="0" smtClean="0"/>
          </a:p>
        </p:txBody>
      </p:sp>
      <p:sp>
        <p:nvSpPr>
          <p:cNvPr id="6" name="Rectangle 5"/>
          <p:cNvSpPr/>
          <p:nvPr/>
        </p:nvSpPr>
        <p:spPr>
          <a:xfrm>
            <a:off x="0" y="6477000"/>
            <a:ext cx="9291903"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smtClean="0">
                <a:solidFill>
                  <a:srgbClr val="000000"/>
                </a:solidFill>
                <a:latin typeface="HelveticaNeue" charset="0"/>
              </a:rPr>
              <a:t>Lee, Robinson, </a:t>
            </a:r>
            <a:r>
              <a:rPr lang="en-US" dirty="0" err="1" smtClean="0">
                <a:solidFill>
                  <a:srgbClr val="000000"/>
                </a:solidFill>
                <a:latin typeface="HelveticaNeue" charset="0"/>
              </a:rPr>
              <a:t>Ranellucci</a:t>
            </a:r>
            <a:r>
              <a:rPr lang="en-US" dirty="0" smtClean="0">
                <a:solidFill>
                  <a:srgbClr val="000000"/>
                </a:solidFill>
                <a:latin typeface="HelveticaNeue" charset="0"/>
              </a:rPr>
              <a:t>, </a:t>
            </a:r>
            <a:r>
              <a:rPr lang="en-US" dirty="0" err="1" smtClean="0">
                <a:solidFill>
                  <a:srgbClr val="000000"/>
                </a:solidFill>
                <a:latin typeface="HelveticaNeue" charset="0"/>
              </a:rPr>
              <a:t>Roseth</a:t>
            </a:r>
            <a:r>
              <a:rPr lang="en-US" dirty="0" smtClean="0">
                <a:solidFill>
                  <a:srgbClr val="000000"/>
                </a:solidFill>
                <a:latin typeface="HelveticaNeue" charset="0"/>
              </a:rPr>
              <a:t>, &amp; </a:t>
            </a:r>
            <a:r>
              <a:rPr lang="en-US" dirty="0" err="1" smtClean="0">
                <a:solidFill>
                  <a:srgbClr val="000000"/>
                </a:solidFill>
                <a:latin typeface="HelveticaNeue" charset="0"/>
              </a:rPr>
              <a:t>Linnenbrink</a:t>
            </a:r>
            <a:r>
              <a:rPr lang="en-US" dirty="0" smtClean="0">
                <a:solidFill>
                  <a:srgbClr val="000000"/>
                </a:solidFill>
                <a:latin typeface="HelveticaNeue" charset="0"/>
              </a:rPr>
              <a:t>-Garcia, 2018, April, </a:t>
            </a:r>
            <a:r>
              <a:rPr lang="en-US" i="1" dirty="0" smtClean="0">
                <a:solidFill>
                  <a:srgbClr val="000000"/>
                </a:solidFill>
                <a:latin typeface="HelveticaNeue" charset="0"/>
              </a:rPr>
              <a:t>AERA</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1760121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147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945" y="2592873"/>
            <a:ext cx="4782159" cy="3461505"/>
          </a:xfrm>
          <a:prstGeom prst="rect">
            <a:avLst/>
          </a:prstGeom>
        </p:spPr>
      </p:pic>
      <p:sp>
        <p:nvSpPr>
          <p:cNvPr id="2" name="Title 1"/>
          <p:cNvSpPr>
            <a:spLocks noGrp="1"/>
          </p:cNvSpPr>
          <p:nvPr>
            <p:ph type="title"/>
          </p:nvPr>
        </p:nvSpPr>
        <p:spPr/>
        <p:txBody>
          <a:bodyPr/>
          <a:lstStyle/>
          <a:p>
            <a:r>
              <a:rPr lang="en-US" dirty="0" smtClean="0"/>
              <a:t>Example: Teachers’ use of Twitter</a:t>
            </a:r>
            <a:endParaRPr lang="en-US" dirty="0"/>
          </a:p>
        </p:txBody>
      </p:sp>
      <p:sp>
        <p:nvSpPr>
          <p:cNvPr id="3" name="Content Placeholder 2"/>
          <p:cNvSpPr>
            <a:spLocks noGrp="1"/>
          </p:cNvSpPr>
          <p:nvPr>
            <p:ph idx="1"/>
          </p:nvPr>
        </p:nvSpPr>
        <p:spPr>
          <a:xfrm>
            <a:off x="457199" y="1600200"/>
            <a:ext cx="4377848" cy="4876800"/>
          </a:xfrm>
        </p:spPr>
        <p:txBody>
          <a:bodyPr anchor="ctr">
            <a:normAutofit fontScale="92500" lnSpcReduction="10000"/>
          </a:bodyPr>
          <a:lstStyle/>
          <a:p>
            <a:r>
              <a:rPr lang="en-US" dirty="0" smtClean="0"/>
              <a:t>State Educational Twitter Hashtags (SETHs, i.e., #</a:t>
            </a:r>
            <a:r>
              <a:rPr lang="en-US" dirty="0" err="1" smtClean="0"/>
              <a:t>tnedchat</a:t>
            </a:r>
            <a:r>
              <a:rPr lang="en-US" dirty="0" smtClean="0"/>
              <a:t>) as informal contexts for professional learning</a:t>
            </a:r>
          </a:p>
          <a:p>
            <a:endParaRPr lang="en-US" dirty="0"/>
          </a:p>
          <a:p>
            <a:r>
              <a:rPr lang="en-US" i="1" dirty="0"/>
              <a:t>What can digital sources of information tell us about teaching and learning?</a:t>
            </a:r>
          </a:p>
          <a:p>
            <a:endParaRPr lang="en-US" dirty="0"/>
          </a:p>
          <a:p>
            <a:r>
              <a:rPr lang="en-US" dirty="0" smtClean="0"/>
              <a:t>500,000+ tweets from around 60,000 unique participants</a:t>
            </a:r>
          </a:p>
          <a:p>
            <a:endParaRPr lang="en-US" dirty="0"/>
          </a:p>
          <a:p>
            <a:r>
              <a:rPr lang="en-US" dirty="0" smtClean="0"/>
              <a:t>Found SETHs can serve as potential affinity spaces</a:t>
            </a:r>
          </a:p>
          <a:p>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84" y="1600200"/>
            <a:ext cx="1128582" cy="1330876"/>
          </a:xfrm>
          <a:prstGeom prst="rect">
            <a:avLst/>
          </a:prstGeom>
        </p:spPr>
      </p:pic>
      <p:sp>
        <p:nvSpPr>
          <p:cNvPr id="8" name="Rectangle 7"/>
          <p:cNvSpPr/>
          <p:nvPr/>
        </p:nvSpPr>
        <p:spPr>
          <a:xfrm>
            <a:off x="0" y="6477000"/>
            <a:ext cx="7177414" cy="369332"/>
          </a:xfrm>
          <a:prstGeom prst="rect">
            <a:avLst/>
          </a:prstGeom>
        </p:spPr>
        <p:txBody>
          <a:bodyPr wrap="square">
            <a:spAutoFit/>
          </a:bodyPr>
          <a:lstStyle/>
          <a:p>
            <a:r>
              <a:rPr lang="en-US" dirty="0" smtClean="0"/>
              <a:t>Rosenberg</a:t>
            </a:r>
            <a:r>
              <a:rPr lang="en-US" dirty="0"/>
              <a:t>, </a:t>
            </a:r>
            <a:r>
              <a:rPr lang="en-US" dirty="0" err="1" smtClean="0"/>
              <a:t>Greenhalgh</a:t>
            </a:r>
            <a:r>
              <a:rPr lang="en-US" dirty="0" smtClean="0"/>
              <a:t>, Koehler, Hamilton, &amp; </a:t>
            </a:r>
            <a:r>
              <a:rPr lang="en-US" dirty="0" err="1" smtClean="0"/>
              <a:t>Akcaoglu</a:t>
            </a:r>
            <a:r>
              <a:rPr lang="en-US" dirty="0" smtClean="0"/>
              <a:t>, </a:t>
            </a:r>
            <a:r>
              <a:rPr lang="en-US" dirty="0"/>
              <a:t>2016, </a:t>
            </a:r>
            <a:r>
              <a:rPr lang="en-US" i="1" dirty="0" smtClean="0"/>
              <a:t>EDM</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1102778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32894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77000"/>
            <a:ext cx="5799551" cy="369332"/>
          </a:xfrm>
          <a:prstGeom prst="rect">
            <a:avLst/>
          </a:prstGeom>
        </p:spPr>
        <p:txBody>
          <a:bodyPr wrap="square">
            <a:spAutoFit/>
          </a:bodyPr>
          <a:lstStyle/>
          <a:p>
            <a:pPr algn="ctr"/>
            <a:r>
              <a:rPr lang="en-US" dirty="0" smtClean="0">
                <a:latin typeface="Helvetica Neue" charset="0"/>
                <a:ea typeface="Helvetica Neue" charset="0"/>
                <a:cs typeface="Helvetica Neue" charset="0"/>
              </a:rPr>
              <a:t>Rosenberg</a:t>
            </a:r>
            <a:r>
              <a:rPr lang="en-US" dirty="0">
                <a:latin typeface="Helvetica Neue" charset="0"/>
                <a:ea typeface="Helvetica Neue" charset="0"/>
                <a:cs typeface="Helvetica Neue" charset="0"/>
              </a:rPr>
              <a:t>, </a:t>
            </a:r>
            <a:r>
              <a:rPr lang="en-US" dirty="0" err="1">
                <a:latin typeface="Helvetica Neue" charset="0"/>
                <a:ea typeface="Helvetica Neue" charset="0"/>
                <a:cs typeface="Helvetica Neue" charset="0"/>
              </a:rPr>
              <a:t>Greenhalgh</a:t>
            </a:r>
            <a:r>
              <a:rPr lang="en-US" dirty="0">
                <a:latin typeface="Helvetica Neue" charset="0"/>
                <a:ea typeface="Helvetica Neue" charset="0"/>
                <a:cs typeface="Helvetica Neue" charset="0"/>
              </a:rPr>
              <a:t>, Wolf, &amp; Koehler, 2017, </a:t>
            </a:r>
            <a:r>
              <a:rPr lang="en-US" i="1" dirty="0" smtClean="0">
                <a:latin typeface="Helvetica Neue" charset="0"/>
                <a:ea typeface="Helvetica Neue" charset="0"/>
                <a:cs typeface="Helvetica Neue" charset="0"/>
              </a:rPr>
              <a:t>JCMST</a:t>
            </a:r>
            <a:endParaRPr lang="en-US" dirty="0">
              <a:latin typeface="Helvetica Neue" charset="0"/>
              <a:ea typeface="Helvetica Neue" charset="0"/>
              <a:cs typeface="Helvetica Neue" charset="0"/>
            </a:endParaRPr>
          </a:p>
        </p:txBody>
      </p:sp>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2" name="Title 1"/>
          <p:cNvSpPr>
            <a:spLocks noGrp="1"/>
          </p:cNvSpPr>
          <p:nvPr>
            <p:ph type="title"/>
          </p:nvPr>
        </p:nvSpPr>
        <p:spPr/>
        <p:txBody>
          <a:bodyPr/>
          <a:lstStyle/>
          <a:p>
            <a:r>
              <a:rPr lang="en-US" dirty="0" smtClean="0"/>
              <a:t>Example: Communities on Twitter</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t>Supported development of community across different educational technologies  and social media tools (</a:t>
            </a:r>
          </a:p>
          <a:p>
            <a:endParaRPr lang="en-US" dirty="0"/>
          </a:p>
          <a:p>
            <a:r>
              <a:rPr lang="en-US" i="1" dirty="0"/>
              <a:t>What can digital sources of information tell us about teaching and learning?</a:t>
            </a:r>
          </a:p>
          <a:p>
            <a:endParaRPr lang="en-US" dirty="0"/>
          </a:p>
          <a:p>
            <a:r>
              <a:rPr lang="en-US" dirty="0" smtClean="0"/>
              <a:t>Tweets associated with the #</a:t>
            </a:r>
            <a:r>
              <a:rPr lang="en-US" dirty="0" err="1" smtClean="0"/>
              <a:t>MSUrbanSTEM</a:t>
            </a:r>
            <a:r>
              <a:rPr lang="en-US" dirty="0" smtClean="0"/>
              <a:t> hashtag</a:t>
            </a:r>
          </a:p>
          <a:p>
            <a:endParaRPr lang="en-US" dirty="0"/>
          </a:p>
          <a:p>
            <a:r>
              <a:rPr lang="en-US" dirty="0" smtClean="0"/>
              <a:t>Found that different </a:t>
            </a:r>
            <a:r>
              <a:rPr lang="en-US" dirty="0"/>
              <a:t>roles that teachers played in the </a:t>
            </a:r>
            <a:r>
              <a:rPr lang="en-US" dirty="0" smtClean="0"/>
              <a:t>network</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ormAutofit lnSpcReduction="10000"/>
          </a:bodyPr>
          <a:lstStyle/>
          <a:p>
            <a:r>
              <a:rPr lang="en-US" dirty="0" smtClean="0"/>
              <a:t>At </a:t>
            </a:r>
            <a:r>
              <a:rPr lang="en-US" dirty="0" smtClean="0"/>
              <a:t>the broadest level, my research examines the role and use of data in K-12 STEM research, teaching, and learning </a:t>
            </a:r>
          </a:p>
          <a:p>
            <a:endParaRPr lang="en-US" dirty="0"/>
          </a:p>
          <a:p>
            <a:r>
              <a:rPr lang="en-US" dirty="0" smtClean="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tools </a:t>
            </a:r>
            <a:endParaRPr lang="en-US" dirty="0" smtClean="0"/>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Analysis of teachers’ portfolios</a:t>
            </a:r>
            <a:endParaRPr lang="en-US" dirty="0"/>
          </a:p>
        </p:txBody>
      </p:sp>
      <p:sp>
        <p:nvSpPr>
          <p:cNvPr id="3" name="Content Placeholder 2"/>
          <p:cNvSpPr>
            <a:spLocks noGrp="1"/>
          </p:cNvSpPr>
          <p:nvPr>
            <p:ph idx="1"/>
          </p:nvPr>
        </p:nvSpPr>
        <p:spPr>
          <a:xfrm>
            <a:off x="457200" y="1600200"/>
            <a:ext cx="4102273" cy="4876800"/>
          </a:xfrm>
        </p:spPr>
        <p:txBody>
          <a:bodyPr>
            <a:normAutofit fontScale="92500" lnSpcReduction="20000"/>
          </a:bodyPr>
          <a:lstStyle/>
          <a:p>
            <a:r>
              <a:rPr lang="en-US" dirty="0"/>
              <a:t>Assessed teachers’ knowledge through digital portfolios as performance </a:t>
            </a:r>
            <a:r>
              <a:rPr lang="en-US" dirty="0" smtClean="0"/>
              <a:t>assessments of teachers’ Technological Pedagogical Content Knowledge</a:t>
            </a:r>
          </a:p>
          <a:p>
            <a:endParaRPr lang="en-US" dirty="0"/>
          </a:p>
          <a:p>
            <a:r>
              <a:rPr lang="en-US" i="1" dirty="0"/>
              <a:t>How can researchers study authentic artifacts created by teachers and students?</a:t>
            </a:r>
          </a:p>
          <a:p>
            <a:endParaRPr lang="en-US" dirty="0"/>
          </a:p>
          <a:p>
            <a:r>
              <a:rPr lang="en-US" dirty="0" smtClean="0"/>
              <a:t>589 digital teaching portfolios</a:t>
            </a:r>
          </a:p>
          <a:p>
            <a:endParaRPr lang="en-US" dirty="0"/>
          </a:p>
          <a:p>
            <a:r>
              <a:rPr lang="en-US" dirty="0" smtClean="0"/>
              <a:t>Found that teachers’ could be used to understand teachers’ TPACK</a:t>
            </a:r>
          </a:p>
        </p:txBody>
      </p:sp>
      <p:sp>
        <p:nvSpPr>
          <p:cNvPr id="5" name="Rectangle 4"/>
          <p:cNvSpPr/>
          <p:nvPr/>
        </p:nvSpPr>
        <p:spPr>
          <a:xfrm>
            <a:off x="0" y="6477000"/>
            <a:ext cx="6601217" cy="369332"/>
          </a:xfrm>
          <a:prstGeom prst="rect">
            <a:avLst/>
          </a:prstGeom>
        </p:spPr>
        <p:txBody>
          <a:bodyPr wrap="square">
            <a:spAutoFit/>
          </a:bodyPr>
          <a:lstStyle/>
          <a:p>
            <a:r>
              <a:rPr lang="en-US" dirty="0" smtClean="0"/>
              <a:t>Koehler</a:t>
            </a:r>
            <a:r>
              <a:rPr lang="en-US" dirty="0"/>
              <a:t>, </a:t>
            </a:r>
            <a:r>
              <a:rPr lang="en-US" dirty="0" err="1"/>
              <a:t>Greenhalgh</a:t>
            </a:r>
            <a:r>
              <a:rPr lang="en-US" dirty="0"/>
              <a:t>, Rosenberg, &amp; Keenan, 2016, </a:t>
            </a:r>
            <a:r>
              <a:rPr lang="en-US" i="1" dirty="0" smtClean="0"/>
              <a:t>JTATE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620" y="1450878"/>
            <a:ext cx="4043180" cy="4949922"/>
          </a:xfrm>
          <a:prstGeom prst="rect">
            <a:avLst/>
          </a:prstGeom>
          <a:ln>
            <a:solidFill>
              <a:schemeClr val="tx1"/>
            </a:solidFill>
          </a:ln>
        </p:spPr>
      </p:pic>
      <p:graphicFrame>
        <p:nvGraphicFramePr>
          <p:cNvPr id="7" name="Table 6"/>
          <p:cNvGraphicFramePr>
            <a:graphicFrameLocks noGrp="1"/>
          </p:cNvGraphicFramePr>
          <p:nvPr>
            <p:extLst>
              <p:ext uri="{D42A27DB-BD31-4B8C-83A1-F6EECF244321}">
                <p14:modId xmlns:p14="http://schemas.microsoft.com/office/powerpoint/2010/main" val="1812115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9036"/>
            <a:ext cx="8229600" cy="5737964"/>
          </a:xfrm>
        </p:spPr>
        <p:txBody>
          <a:bodyPr anchor="ctr">
            <a:normAutofit/>
          </a:bodyPr>
          <a:lstStyle/>
          <a:p>
            <a:pPr marL="0" indent="0" algn="ctr">
              <a:buNone/>
            </a:pPr>
            <a:r>
              <a:rPr lang="en-US" sz="3600" dirty="0" smtClean="0"/>
              <a:t>How do K-12 students who work with data in science education engage in their learning?</a:t>
            </a:r>
          </a:p>
        </p:txBody>
      </p:sp>
      <p:sp>
        <p:nvSpPr>
          <p:cNvPr id="6" name="Rectangle 5"/>
          <p:cNvSpPr/>
          <p:nvPr/>
        </p:nvSpPr>
        <p:spPr>
          <a:xfrm>
            <a:off x="4001972" y="3244334"/>
            <a:ext cx="1140056" cy="369332"/>
          </a:xfrm>
          <a:prstGeom prst="rect">
            <a:avLst/>
          </a:prstGeom>
        </p:spPr>
        <p:txBody>
          <a:bodyPr wrap="none">
            <a:spAutoFit/>
          </a:bodyPr>
          <a:lstStyle/>
          <a:p>
            <a:pPr algn="ctr"/>
            <a:r>
              <a:rPr lang="en-US" dirty="0">
                <a:solidFill>
                  <a:schemeClr val="bg1"/>
                </a:solidFill>
                <a:latin typeface="Helvetica Neue" charset="0"/>
                <a:ea typeface="Helvetica Neue" charset="0"/>
                <a:cs typeface="Helvetica Neue" charset="0"/>
              </a:rPr>
              <a:t>Overview</a:t>
            </a:r>
            <a:endParaRPr lang="en-US" dirty="0">
              <a:solidFill>
                <a:schemeClr val="bg1"/>
              </a:solidFill>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4299923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3020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1315355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448" y="3355238"/>
            <a:ext cx="4229100" cy="1257300"/>
          </a:xfrm>
          <a:prstGeom prst="rect">
            <a:avLst/>
          </a:prstGeom>
        </p:spPr>
      </p:pic>
    </p:spTree>
    <p:extLst>
      <p:ext uri="{BB962C8B-B14F-4D97-AF65-F5344CB8AC3E}">
        <p14:creationId xmlns:p14="http://schemas.microsoft.com/office/powerpoint/2010/main" val="352018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962601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802872"/>
            <a:ext cx="9144000" cy="3863822"/>
          </a:xfrm>
          <a:prstGeom prst="rect">
            <a:avLst/>
          </a:prstGeom>
        </p:spPr>
      </p:pic>
    </p:spTree>
    <p:extLst>
      <p:ext uri="{BB962C8B-B14F-4D97-AF65-F5344CB8AC3E}">
        <p14:creationId xmlns:p14="http://schemas.microsoft.com/office/powerpoint/2010/main" val="403946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2"/>
            <a:ext cx="9144000" cy="3863821"/>
          </a:xfrm>
        </p:spPr>
      </p:pic>
      <p:graphicFrame>
        <p:nvGraphicFramePr>
          <p:cNvPr id="7" name="Table 6"/>
          <p:cNvGraphicFramePr>
            <a:graphicFrameLocks noGrp="1"/>
          </p:cNvGraphicFramePr>
          <p:nvPr>
            <p:extLst>
              <p:ext uri="{D42A27DB-BD31-4B8C-83A1-F6EECF244321}">
                <p14:modId xmlns:p14="http://schemas.microsoft.com/office/powerpoint/2010/main" val="59825759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4036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Pfannkuch</a:t>
            </a:r>
            <a:r>
              <a:rPr lang="en-US" sz="1200" dirty="0" smtClean="0"/>
              <a:t>, 1999</a:t>
            </a:r>
          </a:p>
          <a:p>
            <a:pPr algn="ctr"/>
            <a:r>
              <a:rPr lang="en-US" sz="1200" dirty="0" smtClean="0"/>
              <a:t>NGSS Lead States, 2013; National Research Council, 2012</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39699752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studies to explore these set of issues</a:t>
            </a:r>
          </a:p>
        </p:txBody>
      </p:sp>
      <p:sp>
        <p:nvSpPr>
          <p:cNvPr id="14" name="Content Placeholder 2"/>
          <p:cNvSpPr>
            <a:spLocks noGrp="1"/>
          </p:cNvSpPr>
          <p:nvPr>
            <p:ph idx="1"/>
          </p:nvPr>
        </p:nvSpPr>
        <p:spPr>
          <a:xfrm>
            <a:off x="457200" y="1600200"/>
            <a:ext cx="8229600" cy="4876800"/>
          </a:xfrm>
        </p:spPr>
        <p:txBody>
          <a:bodyPr anchor="ctr"/>
          <a:lstStyle/>
          <a:p>
            <a:r>
              <a:rPr lang="en-US" dirty="0" smtClean="0"/>
              <a:t>Study 1: How do activities and being able to choose impact student engagement in science?</a:t>
            </a:r>
          </a:p>
          <a:p>
            <a:endParaRPr lang="en-US" dirty="0" smtClean="0"/>
          </a:p>
          <a:p>
            <a:r>
              <a:rPr lang="en-US" dirty="0" smtClean="0"/>
              <a:t>Study 2: How does work with data impact student engagement in STEM?</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7232968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98129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ONE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Explored “business-as-usual” and hands-on science, activities using a person-in-context </a:t>
            </a:r>
            <a:r>
              <a:rPr lang="en-US" dirty="0" smtClean="0"/>
              <a:t>approach</a:t>
            </a:r>
          </a:p>
          <a:p>
            <a:pPr marL="0" indent="0">
              <a:buNone/>
            </a:pPr>
            <a:endParaRPr lang="en-US" dirty="0"/>
          </a:p>
          <a:p>
            <a:pPr marL="0" indent="0">
              <a:buNone/>
            </a:pPr>
            <a:r>
              <a:rPr lang="en-US" i="1" dirty="0"/>
              <a:t>Tell about the classroom, students, what was “science” in these classrooms (i.e., what was “business as usual</a:t>
            </a:r>
            <a:r>
              <a:rPr lang="en-US" i="1" dirty="0" smtClean="0"/>
              <a:t>”)</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a:t>
            </a:r>
            <a:r>
              <a:rPr lang="en-US" dirty="0" smtClean="0"/>
              <a:t>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dirty="0" smtClean="0"/>
              <a:t>To </a:t>
            </a:r>
            <a:r>
              <a:rPr lang="en-US" dirty="0"/>
              <a:t>understand how learning activities (e.g., laboratory activities or lecture) and being able to choose impact students’ engagement</a:t>
            </a:r>
          </a:p>
        </p:txBody>
      </p:sp>
      <p:graphicFrame>
        <p:nvGraphicFramePr>
          <p:cNvPr id="6" name="Table 5"/>
          <p:cNvGraphicFramePr>
            <a:graphicFrameLocks noGrp="1"/>
          </p:cNvGraphicFramePr>
          <p:nvPr>
            <p:extLst>
              <p:ext uri="{D42A27DB-BD31-4B8C-83A1-F6EECF244321}">
                <p14:modId xmlns:p14="http://schemas.microsoft.com/office/powerpoint/2010/main" val="87305598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Involves asking people about their experiences using short surveys</a:t>
            </a:r>
          </a:p>
          <a:p>
            <a:pPr algn="ctr"/>
            <a:endParaRPr lang="en-US" dirty="0" smtClean="0"/>
          </a:p>
          <a:p>
            <a:pPr algn="ctr"/>
            <a:r>
              <a:rPr lang="en-US" dirty="0" smtClean="0"/>
              <a:t>Use of an app on phone</a:t>
            </a:r>
          </a:p>
          <a:p>
            <a:pPr algn="ctr"/>
            <a:endParaRPr lang="en-US" dirty="0" smtClean="0"/>
          </a:p>
          <a:p>
            <a:pPr algn="ctr"/>
            <a:r>
              <a:rPr lang="en-US" dirty="0" smtClean="0"/>
              <a:t>Every 15-30 minutes</a:t>
            </a:r>
          </a:p>
          <a:p>
            <a:pPr algn="ctr"/>
            <a:endParaRPr lang="en-US" dirty="0" smtClean="0"/>
          </a:p>
          <a:p>
            <a:pPr algn="ct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ESM?</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r>
              <a:rPr lang="en-US" sz="1800" dirty="0" smtClean="0"/>
              <a:t>)</a:t>
            </a:r>
          </a:p>
          <a:p>
            <a:endParaRPr lang="en-US" sz="1800" dirty="0" smtClean="0"/>
          </a:p>
          <a:p>
            <a:r>
              <a:rPr lang="en-US" dirty="0" smtClean="0"/>
              <a:t>Helps us to understand moment-to-moment </a:t>
            </a:r>
            <a:r>
              <a:rPr lang="en-US" dirty="0" smtClean="0"/>
              <a:t>changes in learning</a:t>
            </a:r>
          </a:p>
          <a:p>
            <a:endParaRPr lang="en-US" dirty="0" smtClean="0"/>
          </a:p>
          <a:p>
            <a:pPr lvl="1"/>
            <a:r>
              <a:rPr lang="en-US" dirty="0" smtClean="0"/>
              <a:t>Allows us to understand experiences </a:t>
            </a:r>
            <a:r>
              <a:rPr lang="en-US" i="1" dirty="0" smtClean="0"/>
              <a:t>during</a:t>
            </a:r>
            <a:r>
              <a:rPr lang="en-US" dirty="0" smtClean="0"/>
              <a:t> </a:t>
            </a:r>
            <a:r>
              <a:rPr lang="en-US" dirty="0" smtClean="0"/>
              <a:t>activities</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fontScale="92500" lnSpcReduction="10000"/>
          </a:bodyPr>
          <a:lstStyle/>
          <a:p>
            <a:r>
              <a:rPr lang="en-US" dirty="0"/>
              <a:t>Cognitive, </a:t>
            </a:r>
            <a:r>
              <a:rPr lang="en-US" dirty="0" smtClean="0"/>
              <a:t>behavioral</a:t>
            </a:r>
            <a:r>
              <a:rPr lang="en-US" dirty="0"/>
              <a:t>, and </a:t>
            </a:r>
            <a:r>
              <a:rPr lang="en-US" dirty="0" smtClean="0"/>
              <a:t>affective </a:t>
            </a:r>
            <a:r>
              <a:rPr lang="en-US" dirty="0"/>
              <a:t>e</a:t>
            </a:r>
            <a:r>
              <a:rPr lang="en-US" dirty="0" smtClean="0"/>
              <a:t>ngagement</a:t>
            </a:r>
            <a:endParaRPr lang="en-US" dirty="0"/>
          </a:p>
          <a:p>
            <a:endParaRPr lang="en-US" dirty="0" smtClean="0"/>
          </a:p>
          <a:p>
            <a:pPr marL="285750" indent="-285750">
              <a:buFont typeface="Arial" charset="0"/>
              <a:buChar char="•"/>
            </a:pPr>
            <a:r>
              <a:rPr lang="en-US" dirty="0">
                <a:latin typeface="Helvetica" charset="0"/>
                <a:ea typeface="Helvetica" charset="0"/>
                <a:cs typeface="Helvetica" charset="0"/>
              </a:rPr>
              <a:t>Identified momentary profiles of engagement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a:latin typeface="Helvetica" charset="0"/>
                <a:ea typeface="Helvetica" charset="0"/>
                <a:cs typeface="Helvetica" charset="0"/>
              </a:rPr>
              <a:t>Found six profiles from </a:t>
            </a:r>
            <a:r>
              <a:rPr lang="en-US" i="1" dirty="0">
                <a:latin typeface="Helvetica" charset="0"/>
                <a:ea typeface="Helvetica" charset="0"/>
                <a:cs typeface="Helvetica" charset="0"/>
              </a:rPr>
              <a:t>Universally Low </a:t>
            </a:r>
            <a:r>
              <a:rPr lang="en-US" dirty="0">
                <a:latin typeface="Helvetica" charset="0"/>
                <a:ea typeface="Helvetica" charset="0"/>
                <a:cs typeface="Helvetica" charset="0"/>
              </a:rPr>
              <a:t>to </a:t>
            </a:r>
            <a:r>
              <a:rPr lang="en-US" i="1" dirty="0">
                <a:latin typeface="Helvetica" charset="0"/>
                <a:ea typeface="Helvetica" charset="0"/>
                <a:cs typeface="Helvetica" charset="0"/>
              </a:rPr>
              <a:t>Full</a:t>
            </a:r>
            <a:r>
              <a:rPr lang="en-US" dirty="0">
                <a:latin typeface="Helvetica" charset="0"/>
                <a:ea typeface="Helvetica" charset="0"/>
                <a:cs typeface="Helvetica" charset="0"/>
              </a:rPr>
              <a:t>, with four complex patterns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a:latin typeface="Helvetica" charset="0"/>
                <a:ea typeface="Helvetica" charset="0"/>
                <a:cs typeface="Helvetica" charset="0"/>
              </a:rPr>
              <a:t>Note that students report multiple </a:t>
            </a:r>
            <a:r>
              <a:rPr lang="en-US" dirty="0" smtClean="0">
                <a:latin typeface="Helvetica" charset="0"/>
                <a:ea typeface="Helvetica" charset="0"/>
                <a:cs typeface="Helvetica" charset="0"/>
              </a:rPr>
              <a:t>profiles</a:t>
            </a:r>
          </a:p>
          <a:p>
            <a:pPr marL="285750" indent="-285750">
              <a:buFont typeface="Arial" charset="0"/>
              <a:buChar char="•"/>
            </a:pPr>
            <a:endParaRPr lang="en-US" dirty="0" smtClean="0"/>
          </a:p>
          <a:p>
            <a:r>
              <a:rPr lang="en-US" dirty="0" smtClean="0"/>
              <a:t>Explain how we get profiles</a:t>
            </a:r>
            <a:endParaRPr lang="en-US" dirty="0"/>
          </a:p>
          <a:p>
            <a:endParaRPr lang="en-US" dirty="0"/>
          </a:p>
          <a:p>
            <a:r>
              <a:rPr lang="en-US" dirty="0" smtClean="0"/>
              <a:t>Why we do this and how it connects to person-oriented approach</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activity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1179945"/>
              </p:ext>
            </p:extLst>
          </p:nvPr>
        </p:nvGraphicFramePr>
        <p:xfrm>
          <a:off x="457198" y="1969176"/>
          <a:ext cx="8229600" cy="4189095"/>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Youth</a:t>
                      </a:r>
                      <a:r>
                        <a:rPr lang="en-US" sz="1600" b="1" baseline="0" dirty="0" smtClean="0">
                          <a:effectLst/>
                          <a:latin typeface="Helvetica Neue" charset="0"/>
                          <a:ea typeface="Helvetica Neue" charset="0"/>
                          <a:cs typeface="Helvetica Neue" charset="0"/>
                        </a:rPr>
                        <a:t> Activity</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Individual Work</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Students work independently on seat work under teacher guidance.</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Lecture</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Large-group instruction in which a teacher explains concepts, ideas, and/or presents facts about science.</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Quiz and Test</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Formal assessment of student knowledge/performance on particular science topic(s).</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Laboratory</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Activities involving planning an investigation, observing, collecting observations and constructing measures, analyzing data, and/or interpreting results and making predictions.</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Other</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smtClean="0">
                          <a:solidFill>
                            <a:srgbClr val="000000"/>
                          </a:solidFill>
                          <a:latin typeface="Helvetica Neue" charset="0"/>
                          <a:ea typeface="Helvetica Neue" charset="0"/>
                          <a:cs typeface="Helvetica Neue" charset="0"/>
                        </a:rPr>
                        <a:t>Group work, video, presentation, non-instructional activity, or other activities</a:t>
                      </a:r>
                      <a:endParaRPr lang="en-US" sz="1400" baseline="0" dirty="0" smtClean="0">
                        <a:solidFill>
                          <a:srgbClr val="000000"/>
                        </a:solidFill>
                        <a:effectLst/>
                        <a:latin typeface="Helvetica Neue" charset="0"/>
                        <a:ea typeface="Helvetica Neue" charset="0"/>
                        <a:cs typeface="Helvetica Neue" charset="0"/>
                      </a:endParaRPr>
                    </a:p>
                    <a:p>
                      <a:pPr marL="0" marR="0" algn="ctr">
                        <a:lnSpc>
                          <a:spcPct val="100000"/>
                        </a:lnSpc>
                        <a:spcBef>
                          <a:spcPts val="0"/>
                        </a:spcBef>
                        <a:spcAft>
                          <a:spcPts val="0"/>
                        </a:spcAft>
                      </a:pP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384156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67356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Reluctant</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Pleasurable</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4074556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Rational</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748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Moderately Full</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907263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pic>
        <p:nvPicPr>
          <p:cNvPr id="8" name="Picture 7"/>
          <p:cNvPicPr>
            <a:picLocks noChangeAspect="1"/>
          </p:cNvPicPr>
          <p:nvPr/>
        </p:nvPicPr>
        <p:blipFill>
          <a:blip r:embed="rId4"/>
          <a:stretch>
            <a:fillRect/>
          </a:stretch>
        </p:blipFill>
        <p:spPr>
          <a:xfrm>
            <a:off x="6186829" y="3101560"/>
            <a:ext cx="2569544" cy="1394237"/>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activity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142952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90" y="1361163"/>
            <a:ext cx="7710616" cy="5352453"/>
          </a:xfrm>
          <a:prstGeom prst="rect">
            <a:avLst/>
          </a:prstGeom>
        </p:spPr>
      </p:pic>
    </p:spTree>
    <p:extLst>
      <p:ext uri="{BB962C8B-B14F-4D97-AF65-F5344CB8AC3E}">
        <p14:creationId xmlns:p14="http://schemas.microsoft.com/office/powerpoint/2010/main" val="10500939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activity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a:t>Different activities in science are associated with different profiles of </a:t>
            </a:r>
            <a:r>
              <a:rPr lang="en-US" dirty="0" smtClean="0"/>
              <a:t>engagement</a:t>
            </a:r>
          </a:p>
          <a:p>
            <a:endParaRPr lang="en-US" dirty="0" smtClean="0"/>
          </a:p>
          <a:p>
            <a:r>
              <a:rPr lang="en-US" dirty="0" smtClean="0"/>
              <a:t>Laboratory activities can be particularly engaging (and disengaging)</a:t>
            </a:r>
          </a:p>
          <a:p>
            <a:endParaRPr lang="en-US" dirty="0" smtClean="0"/>
          </a:p>
          <a:p>
            <a:r>
              <a:rPr lang="en-US" dirty="0" smtClean="0"/>
              <a:t>Quizzes and tests have some affordances in terms of students’ engagement</a:t>
            </a:r>
          </a:p>
          <a:p>
            <a:endParaRPr lang="en-US" dirty="0" smtClean="0"/>
          </a:p>
          <a:p>
            <a:r>
              <a:rPr lang="en-US" dirty="0" smtClean="0"/>
              <a:t>Individual work can be particularly disengaging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choice</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481582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83777750"/>
              </p:ext>
            </p:extLst>
          </p:nvPr>
        </p:nvGraphicFramePr>
        <p:xfrm>
          <a:off x="457200" y="2220685"/>
          <a:ext cx="8128002" cy="3138733"/>
        </p:xfrm>
        <a:graphic>
          <a:graphicData uri="http://schemas.openxmlformats.org/drawingml/2006/table">
            <a:tbl>
              <a:tblPr/>
              <a:tblGrid>
                <a:gridCol w="1158108"/>
                <a:gridCol w="1168731"/>
                <a:gridCol w="1158108"/>
                <a:gridCol w="1158108"/>
                <a:gridCol w="1158108"/>
                <a:gridCol w="1168731"/>
                <a:gridCol w="1158108"/>
              </a:tblGrid>
              <a:tr h="829677">
                <a:tc>
                  <a:txBody>
                    <a:bodyPr/>
                    <a:lstStyle/>
                    <a:p>
                      <a:r>
                        <a:rPr lang="en-US" sz="1400" kern="1200" dirty="0">
                          <a:solidFill>
                            <a:schemeClr val="tx1"/>
                          </a:solidFill>
                          <a:effectLst/>
                          <a:latin typeface="Helvetica" charset="0"/>
                          <a:ea typeface="+mn-ea"/>
                          <a:cs typeface="+mn-cs"/>
                        </a:rPr>
                        <a:t/>
                      </a:r>
                      <a:br>
                        <a:rPr lang="en-US" sz="1400" kern="1200" dirty="0">
                          <a:solidFill>
                            <a:schemeClr val="tx1"/>
                          </a:solidFill>
                          <a:effectLst/>
                          <a:latin typeface="Helvetica" charset="0"/>
                          <a:ea typeface="+mn-ea"/>
                          <a:cs typeface="+mn-cs"/>
                        </a:rPr>
                      </a:br>
                      <a:endParaRPr lang="en-US" sz="1400" kern="1200" dirty="0">
                        <a:solidFill>
                          <a:schemeClr val="tx1"/>
                        </a:solidFill>
                        <a:effectLst/>
                        <a:latin typeface="Helvetica" charset="0"/>
                        <a:ea typeface="+mn-ea"/>
                        <a:cs typeface="+mn-cs"/>
                      </a:endParaRP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Universally Low</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Reluctant</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Pleasurable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Rational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Moderately 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Who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1.43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1.19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1.00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1.20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Time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.38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1.82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1.26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How to Do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a:solidFill>
                            <a:schemeClr val="tx1"/>
                          </a:solidFill>
                          <a:effectLst/>
                          <a:latin typeface="Helvetica" charset="0"/>
                          <a:ea typeface="+mn-ea"/>
                          <a:cs typeface="+mn-cs"/>
                        </a:rPr>
                        <a:t>1.07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577264">
                <a:tc>
                  <a:txBody>
                    <a:bodyPr/>
                    <a:lstStyle/>
                    <a:p>
                      <a:r>
                        <a:rPr lang="en-US" sz="1400" kern="1200" dirty="0">
                          <a:solidFill>
                            <a:schemeClr val="tx1"/>
                          </a:solidFill>
                          <a:effectLst/>
                          <a:latin typeface="Helvetica" charset="0"/>
                          <a:ea typeface="+mn-ea"/>
                          <a:cs typeface="+mn-cs"/>
                        </a:rPr>
                        <a:t>Framing</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dirty="0">
                          <a:solidFill>
                            <a:schemeClr val="tx1"/>
                          </a:solidFill>
                          <a:effectLst/>
                          <a:latin typeface="Helvetica" charset="0"/>
                          <a:ea typeface="+mn-ea"/>
                          <a:cs typeface="+mn-cs"/>
                        </a:rPr>
                        <a:t>1.06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1.60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spTree>
    <p:extLst>
      <p:ext uri="{BB962C8B-B14F-4D97-AF65-F5344CB8AC3E}">
        <p14:creationId xmlns:p14="http://schemas.microsoft.com/office/powerpoint/2010/main" val="1718669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Choosing with whom to work is not associated with higher engagement</a:t>
            </a:r>
          </a:p>
          <a:p>
            <a:endParaRPr lang="en-US" dirty="0" smtClean="0"/>
          </a:p>
          <a:p>
            <a:r>
              <a:rPr lang="en-US" dirty="0" smtClean="0"/>
              <a:t>Choosing how much time to take is associated with rational engagement</a:t>
            </a:r>
          </a:p>
          <a:p>
            <a:endParaRPr lang="en-US" dirty="0" smtClean="0"/>
          </a:p>
          <a:p>
            <a:r>
              <a:rPr lang="en-US" dirty="0" smtClean="0"/>
              <a:t>Choosing how to do an activity or what the purpose or topic of the activity is associated with engaging profiles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Using the right kind of data, ESM, allowed </a:t>
            </a:r>
            <a:r>
              <a:rPr lang="en-US" dirty="0" smtClean="0"/>
              <a:t>us to study the impacts of the learning activity and </a:t>
            </a:r>
            <a:r>
              <a:rPr lang="en-US" dirty="0" smtClean="0"/>
              <a:t>choice when students work with data</a:t>
            </a:r>
            <a:endParaRPr lang="en-US" dirty="0" smtClean="0"/>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a:p>
            <a:endParaRPr lang="en-US" dirty="0" smtClean="0"/>
          </a:p>
          <a:p>
            <a:r>
              <a:rPr lang="en-US" dirty="0" smtClean="0"/>
              <a:t>As students move from activity to activity, their engagement can change</a:t>
            </a:r>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3" name="Content Placeholder 2"/>
          <p:cNvSpPr>
            <a:spLocks noGrp="1"/>
          </p:cNvSpPr>
          <p:nvPr>
            <p:ph idx="1"/>
          </p:nvPr>
        </p:nvSpPr>
        <p:spPr/>
        <p:txBody>
          <a:bodyPr anchor="ctr">
            <a:normAutofit/>
          </a:bodyPr>
          <a:lstStyle/>
          <a:p>
            <a:r>
              <a:rPr lang="en-US" dirty="0" smtClean="0"/>
              <a:t>Teachers can plan for different types of engagement on the basis of features of the</a:t>
            </a:r>
          </a:p>
          <a:p>
            <a:endParaRPr lang="en-US" dirty="0"/>
          </a:p>
          <a:p>
            <a:r>
              <a:rPr lang="en-US" dirty="0" smtClean="0"/>
              <a:t>Prepare teachers to carry out a range of activities, but with an emphasis on engaging laboratory activities</a:t>
            </a:r>
          </a:p>
          <a:p>
            <a:endParaRPr lang="en-US" dirty="0"/>
          </a:p>
          <a:p>
            <a:r>
              <a:rPr lang="en-US" dirty="0" smtClean="0"/>
              <a:t>Help teachers recognize different choices in teacher preparation coursework </a:t>
            </a:r>
            <a:endParaRPr lang="en-US" dirty="0" smtClean="0"/>
          </a:p>
          <a:p>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STUDY 2</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a:t>Studied work with data in summer STEM programs using </a:t>
            </a:r>
            <a:r>
              <a:rPr lang="en-US" i="1" dirty="0"/>
              <a:t>profiles of engagement and its </a:t>
            </a:r>
            <a:r>
              <a:rPr lang="en-US" i="1" dirty="0" smtClean="0"/>
              <a:t>conditions</a:t>
            </a:r>
          </a:p>
          <a:p>
            <a:pPr marL="0" indent="0">
              <a:buNone/>
            </a:pPr>
            <a:endParaRPr lang="en-US" dirty="0"/>
          </a:p>
          <a:p>
            <a:r>
              <a:rPr lang="en-US" dirty="0" smtClean="0"/>
              <a:t>Summer STEM programs that were designed around best practices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a:t>
            </a:r>
            <a:r>
              <a:rPr lang="en-US" dirty="0" smtClean="0"/>
              <a:t>sample</a:t>
            </a:r>
            <a:endParaRPr lang="en-US" dirty="0"/>
          </a:p>
        </p:txBody>
      </p:sp>
      <p:sp>
        <p:nvSpPr>
          <p:cNvPr id="3" name="Content Placeholder 2"/>
          <p:cNvSpPr>
            <a:spLocks noGrp="1"/>
          </p:cNvSpPr>
          <p:nvPr>
            <p:ph idx="1"/>
          </p:nvPr>
        </p:nvSpPr>
        <p:spPr/>
        <p:txBody>
          <a:bodyPr anchor="ctr">
            <a:normAutofit/>
          </a:bodyPr>
          <a:lstStyle/>
          <a:p>
            <a:r>
              <a:rPr lang="en-US" dirty="0" smtClean="0"/>
              <a:t>Nine</a:t>
            </a:r>
            <a:r>
              <a:rPr lang="en-US" dirty="0" smtClean="0"/>
              <a:t> summer STEM programs</a:t>
            </a:r>
            <a:endParaRPr lang="en-US" dirty="0" smtClean="0"/>
          </a:p>
          <a:p>
            <a:endParaRPr lang="en-US" dirty="0" smtClean="0"/>
          </a:p>
          <a:p>
            <a:r>
              <a:rPr lang="en-US" dirty="0" smtClean="0"/>
              <a:t>Offered by two intermediary organizations responsible for coordinating programs and their curricula</a:t>
            </a:r>
          </a:p>
          <a:p>
            <a:endParaRPr lang="en-US" dirty="0" smtClean="0"/>
          </a:p>
          <a:p>
            <a:r>
              <a:rPr lang="en-US" dirty="0" smtClean="0"/>
              <a:t>203 students</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r>
              <a:rPr lang="en-US" dirty="0"/>
              <a:t>H</a:t>
            </a:r>
            <a:r>
              <a:rPr lang="en-US" dirty="0" smtClean="0"/>
              <a:t>ow do data practices </a:t>
            </a:r>
            <a:r>
              <a:rPr lang="en-US" dirty="0"/>
              <a:t>(e.g., </a:t>
            </a:r>
            <a:r>
              <a:rPr lang="en-US" dirty="0" smtClean="0"/>
              <a:t>collecting, analyzing, interpreting, etc.) impact </a:t>
            </a:r>
            <a:r>
              <a:rPr lang="en-US" dirty="0"/>
              <a:t>students’ </a:t>
            </a:r>
            <a:r>
              <a:rPr lang="en-US" dirty="0" smtClean="0"/>
              <a:t>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Add image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smtClean="0"/>
              <a:t>Cognitive, Behavioral, Affective, Challenge, and Competence</a:t>
            </a:r>
          </a:p>
          <a:p>
            <a:endParaRPr lang="en-US" dirty="0"/>
          </a:p>
          <a:p>
            <a:r>
              <a:rPr lang="en-US" dirty="0" smtClean="0"/>
              <a:t>Explain how you get profiles</a:t>
            </a:r>
          </a:p>
          <a:p>
            <a:endParaRPr lang="en-US" dirty="0"/>
          </a:p>
          <a:p>
            <a:r>
              <a:rPr lang="en-US" dirty="0" smtClean="0"/>
              <a:t>Why we do this and how it connects to person-oriented / holistic</a:t>
            </a:r>
          </a:p>
          <a:p>
            <a:endParaRPr lang="en-US" dirty="0"/>
          </a:p>
          <a:p>
            <a:r>
              <a:rPr lang="en-US" dirty="0">
                <a:solidFill>
                  <a:srgbClr val="000000"/>
                </a:solidFill>
                <a:latin typeface="HelveticaNeue" charset="0"/>
              </a:rPr>
              <a:t>Developed tool for Latent Profile Analysis</a:t>
            </a:r>
          </a:p>
          <a:p>
            <a:endParaRPr lang="en-US" dirty="0">
              <a:solidFill>
                <a:srgbClr val="000000"/>
              </a:solidFill>
              <a:latin typeface="HelveticaNeue" charset="0"/>
            </a:endParaRPr>
          </a:p>
          <a:p>
            <a:r>
              <a:rPr lang="en-US" dirty="0">
                <a:solidFill>
                  <a:srgbClr val="000000"/>
                </a:solidFill>
                <a:latin typeface="HelveticaNeue" charset="0"/>
              </a:rPr>
              <a:t>Interpreted profiles using multiple </a:t>
            </a:r>
            <a:r>
              <a:rPr lang="en-US" dirty="0" smtClean="0">
                <a:solidFill>
                  <a:srgbClr val="000000"/>
                </a:solidFill>
                <a:latin typeface="HelveticaNeue" charset="0"/>
              </a:rPr>
              <a:t>criteria</a:t>
            </a:r>
            <a:endParaRPr lang="en-US" dirty="0">
              <a:solidFill>
                <a:srgbClr val="000000"/>
              </a:solidFill>
              <a:latin typeface="Helvetica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aspects of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9571876"/>
              </p:ext>
            </p:extLst>
          </p:nvPr>
        </p:nvGraphicFramePr>
        <p:xfrm>
          <a:off x="457198" y="1969176"/>
          <a:ext cx="8229600" cy="4243959"/>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908548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Highly competent but not engaged</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7244675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Pleasurable</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Highly challenged</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Engaged but not challenged</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300373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smtClean="0"/>
          </a:p>
          <a:p>
            <a:pPr lvl="1"/>
            <a:endParaRPr lang="en-US" smtClean="0"/>
          </a:p>
          <a:p>
            <a:pPr lvl="1"/>
            <a:endParaRPr lang="en-US" smtClean="0"/>
          </a:p>
          <a:p>
            <a:pPr lvl="1"/>
            <a:endParaRPr lang="en-US" smtClean="0"/>
          </a:p>
          <a:p>
            <a:pPr lvl="1"/>
            <a:endParaRPr lang="en-US"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6942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graphicFrame>
        <p:nvGraphicFramePr>
          <p:cNvPr id="9" name="Table 8"/>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profiles tell us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When learners are challenged, they also need to think themselves as good at what they are doing to be highly engaged</a:t>
            </a:r>
          </a:p>
          <a:p>
            <a:endParaRPr lang="en-US" dirty="0" smtClean="0">
              <a:solidFill>
                <a:srgbClr val="000000"/>
              </a:solidFill>
              <a:latin typeface="HelveticaNeue" charset="0"/>
            </a:endParaRPr>
          </a:p>
          <a:p>
            <a:r>
              <a:rPr lang="en-US" dirty="0" smtClean="0">
                <a:solidFill>
                  <a:srgbClr val="000000"/>
                </a:solidFill>
                <a:latin typeface="HelveticaNeue" charset="0"/>
              </a:rPr>
              <a:t>When learners report </a:t>
            </a:r>
            <a:r>
              <a:rPr lang="en-US" i="1" dirty="0" smtClean="0">
                <a:solidFill>
                  <a:srgbClr val="000000"/>
                </a:solidFill>
                <a:latin typeface="HelveticaNeue" charset="0"/>
              </a:rPr>
              <a:t>Pleasurable </a:t>
            </a:r>
            <a:r>
              <a:rPr lang="en-US" dirty="0" smtClean="0">
                <a:solidFill>
                  <a:srgbClr val="000000"/>
                </a:solidFill>
                <a:latin typeface="HelveticaNeue" charset="0"/>
              </a:rPr>
              <a:t>engagement, their behavioral and cognitive engagement and perceptions of being challenged or good at the activity are moderate</a:t>
            </a:r>
          </a:p>
          <a:p>
            <a:endParaRPr lang="en-US" dirty="0" smtClean="0">
              <a:solidFill>
                <a:srgbClr val="000000"/>
              </a:solidFill>
              <a:latin typeface="HelveticaNeue" charset="0"/>
            </a:endParaRPr>
          </a:p>
          <a:p>
            <a:r>
              <a:rPr lang="en-US" dirty="0" smtClean="0">
                <a:solidFill>
                  <a:srgbClr val="000000"/>
                </a:solidFill>
                <a:latin typeface="HelveticaNeue" charset="0"/>
              </a:rPr>
              <a:t>When students report being </a:t>
            </a:r>
            <a:r>
              <a:rPr lang="en-US" i="1" dirty="0" smtClean="0">
                <a:solidFill>
                  <a:srgbClr val="000000"/>
                </a:solidFill>
                <a:latin typeface="HelveticaNeue" charset="0"/>
              </a:rPr>
              <a:t>Engaged but not Challenged</a:t>
            </a:r>
            <a:r>
              <a:rPr lang="en-US" dirty="0" smtClean="0">
                <a:solidFill>
                  <a:srgbClr val="000000"/>
                </a:solidFill>
                <a:latin typeface="HelveticaNeue" charset="0"/>
              </a:rPr>
              <a:t>, they may not be engaged in learning-related processes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132777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Engagement </a:t>
            </a:r>
            <a:r>
              <a:rPr lang="en-US" dirty="0"/>
              <a:t>by data practices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fontScale="85000" lnSpcReduction="10000"/>
          </a:bodyPr>
          <a:lstStyle/>
          <a:p>
            <a:pPr marL="0" indent="0">
              <a:buNone/>
            </a:pPr>
            <a:r>
              <a:rPr lang="en-US" u="sng" dirty="0" smtClean="0"/>
              <a:t>When students report being </a:t>
            </a:r>
            <a:r>
              <a:rPr lang="en-US" i="1" u="sng" dirty="0" smtClean="0"/>
              <a:t>Fully</a:t>
            </a:r>
            <a:r>
              <a:rPr lang="en-US" u="sng" dirty="0" smtClean="0"/>
              <a:t> engaged:</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a:t>
            </a:r>
            <a:r>
              <a:rPr lang="en-US" dirty="0" smtClean="0"/>
              <a:t>(</a:t>
            </a:r>
            <a:r>
              <a:rPr lang="en-US" dirty="0">
                <a:latin typeface="Symbol" charset="2"/>
                <a:ea typeface="Symbol" charset="2"/>
                <a:cs typeface="Symbol" charset="2"/>
              </a:rPr>
              <a:t>b</a:t>
            </a:r>
            <a:r>
              <a:rPr lang="en-US" dirty="0" smtClean="0"/>
              <a:t> </a:t>
            </a:r>
            <a:r>
              <a:rPr lang="en-US" dirty="0" smtClean="0"/>
              <a:t>= 1.395, p = .029) and less likely to be observing phenomena </a:t>
            </a:r>
            <a:r>
              <a:rPr lang="en-US" dirty="0" smtClean="0"/>
              <a:t>(</a:t>
            </a:r>
            <a:r>
              <a:rPr lang="en-US" dirty="0">
                <a:latin typeface="Symbol" charset="2"/>
                <a:ea typeface="Symbol" charset="2"/>
                <a:cs typeface="Symbol" charset="2"/>
              </a:rPr>
              <a:t>b</a:t>
            </a:r>
            <a:r>
              <a:rPr lang="en-US" dirty="0" smtClean="0"/>
              <a:t> </a:t>
            </a:r>
            <a:r>
              <a:rPr lang="en-US" dirty="0" smtClean="0"/>
              <a:t>= 0.410, p = .028)</a:t>
            </a:r>
          </a:p>
          <a:p>
            <a:pPr marL="0" indent="0" algn="ctr">
              <a:buNone/>
            </a:pPr>
            <a:endParaRPr lang="en-US" dirty="0"/>
          </a:p>
          <a:p>
            <a:pPr marL="0" indent="0">
              <a:buNone/>
            </a:pPr>
            <a:r>
              <a:rPr lang="en-US" u="sng" dirty="0" smtClean="0"/>
              <a:t>When students report being </a:t>
            </a:r>
            <a:r>
              <a:rPr lang="en-US" i="1" u="sng" dirty="0" smtClean="0"/>
              <a:t>Engaged but not Challenged</a:t>
            </a:r>
            <a:r>
              <a:rPr lang="en-US" u="sng" dirty="0" smtClean="0"/>
              <a:t>:</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but this did not reach statistical significance</a:t>
            </a:r>
            <a:r>
              <a:rPr lang="en-US" i="1" dirty="0" smtClean="0"/>
              <a:t> </a:t>
            </a:r>
            <a:r>
              <a:rPr lang="en-US" dirty="0" smtClean="0"/>
              <a:t>(</a:t>
            </a:r>
            <a:r>
              <a:rPr lang="en-US" dirty="0">
                <a:latin typeface="Symbol" charset="2"/>
                <a:ea typeface="Symbol" charset="2"/>
                <a:cs typeface="Symbol" charset="2"/>
              </a:rPr>
              <a:t>b</a:t>
            </a:r>
            <a:r>
              <a:rPr lang="en-US" dirty="0" smtClean="0"/>
              <a:t> = 1.434, p = .074)</a:t>
            </a:r>
          </a:p>
          <a:p>
            <a:pPr marL="0" indent="0">
              <a:buNone/>
            </a:pPr>
            <a:endParaRPr lang="en-US" dirty="0"/>
          </a:p>
          <a:p>
            <a:pPr marL="0" indent="0">
              <a:buNone/>
            </a:pPr>
            <a:r>
              <a:rPr lang="en-US" u="sng" dirty="0" smtClean="0"/>
              <a:t>When students report being </a:t>
            </a:r>
            <a:r>
              <a:rPr lang="en-US" i="1" u="sng" dirty="0" smtClean="0"/>
              <a:t>Challenged but not Engaged</a:t>
            </a:r>
            <a:r>
              <a:rPr lang="en-US" u="sng" dirty="0" smtClean="0"/>
              <a:t>:</a:t>
            </a:r>
          </a:p>
          <a:p>
            <a:pPr marL="0" indent="0">
              <a:buNone/>
            </a:pPr>
            <a:endParaRPr lang="en-US" dirty="0"/>
          </a:p>
          <a:p>
            <a:pPr marL="0" indent="0" algn="ctr">
              <a:buNone/>
            </a:pPr>
            <a:r>
              <a:rPr lang="en-US" dirty="0" smtClean="0"/>
              <a:t>Students are less likely to be c</a:t>
            </a:r>
            <a:r>
              <a:rPr lang="en-US" i="1" dirty="0" smtClean="0"/>
              <a:t>ommunicating and for interpreting findings, </a:t>
            </a:r>
            <a:r>
              <a:rPr lang="en-US" dirty="0"/>
              <a:t>but this did not reach statistical significance</a:t>
            </a:r>
            <a:r>
              <a:rPr lang="en-US" i="1" dirty="0" smtClean="0"/>
              <a:t> </a:t>
            </a:r>
            <a:r>
              <a:rPr lang="en-US" dirty="0" smtClean="0"/>
              <a:t>(</a:t>
            </a:r>
            <a:r>
              <a:rPr lang="en-US" dirty="0">
                <a:latin typeface="Symbol" charset="2"/>
                <a:ea typeface="Symbol" charset="2"/>
                <a:cs typeface="Symbol" charset="2"/>
              </a:rPr>
              <a:t>b</a:t>
            </a:r>
            <a:r>
              <a:rPr lang="en-US" dirty="0" smtClean="0"/>
              <a:t> = 0.411, p = .076)</a:t>
            </a:r>
            <a:endParaRPr lang="en-US" dirty="0"/>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Videos</a:t>
            </a:r>
            <a:endParaRPr lang="en-US" dirty="0"/>
          </a:p>
        </p:txBody>
      </p:sp>
      <p:sp>
        <p:nvSpPr>
          <p:cNvPr id="3" name="Content Placeholder 2"/>
          <p:cNvSpPr>
            <a:spLocks noGrp="1"/>
          </p:cNvSpPr>
          <p:nvPr>
            <p:ph idx="1"/>
          </p:nvPr>
        </p:nvSpPr>
        <p:spPr/>
        <p:txBody>
          <a:bodyPr anchor="ctr"/>
          <a:lstStyle/>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33871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videos show us</a:t>
            </a:r>
            <a:endParaRPr lang="en-US" dirty="0"/>
          </a:p>
        </p:txBody>
      </p:sp>
      <p:sp>
        <p:nvSpPr>
          <p:cNvPr id="3" name="Content Placeholder 2"/>
          <p:cNvSpPr>
            <a:spLocks noGrp="1"/>
          </p:cNvSpPr>
          <p:nvPr>
            <p:ph idx="1"/>
          </p:nvPr>
        </p:nvSpPr>
        <p:spPr/>
        <p:txBody>
          <a:bodyPr anchor="ctr"/>
          <a:lstStyle/>
          <a:p>
            <a:r>
              <a:rPr lang="en-US" dirty="0"/>
              <a:t>Modeling data is more often done by teachers (not students)</a:t>
            </a:r>
          </a:p>
          <a:p>
            <a:endParaRPr lang="en-US" dirty="0"/>
          </a:p>
          <a:p>
            <a:r>
              <a:rPr lang="en-US" dirty="0"/>
              <a:t>Generating data is not always part of a complete cycle of investigation</a:t>
            </a:r>
          </a:p>
          <a:p>
            <a:endParaRPr lang="en-US" dirty="0"/>
          </a:p>
          <a:p>
            <a:r>
              <a:rPr lang="en-US" dirty="0"/>
              <a:t>Summer STEM programs have affordances and constraints for work with data</a:t>
            </a:r>
          </a:p>
          <a:p>
            <a:pPr algn="ctr"/>
            <a:endParaRPr lang="en-US" dirty="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35051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Studying engagement at the moment-to-moment level helps us understand how specific activities related to work with data engage learners</a:t>
            </a:r>
          </a:p>
          <a:p>
            <a:endParaRPr lang="en-US" dirty="0">
              <a:solidFill>
                <a:srgbClr val="000000"/>
              </a:solidFill>
              <a:latin typeface="HelveticaNeue" charset="0"/>
            </a:endParaRPr>
          </a:p>
          <a:p>
            <a:r>
              <a:rPr lang="en-US" dirty="0" smtClean="0">
                <a:solidFill>
                  <a:srgbClr val="000000"/>
                </a:solidFill>
                <a:latin typeface="HelveticaNeue" charset="0"/>
              </a:rPr>
              <a:t>Some aspects of work focused on generating or recording data are more engaging than others</a:t>
            </a:r>
          </a:p>
          <a:p>
            <a:endParaRPr lang="en-US" dirty="0"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because it involves students in making the data concrete</a:t>
            </a:r>
          </a:p>
          <a:p>
            <a:endParaRPr lang="en-US" dirty="0" smtClean="0">
              <a:solidFill>
                <a:srgbClr val="000000"/>
              </a:solidFill>
              <a:latin typeface="HelveticaNeue" charset="0"/>
            </a:endParaRPr>
          </a:p>
          <a:p>
            <a:r>
              <a:rPr lang="en-US" dirty="0" smtClean="0">
                <a:solidFill>
                  <a:srgbClr val="000000"/>
                </a:solidFill>
                <a:latin typeface="HelveticaNeue" charset="0"/>
              </a:rPr>
              <a:t>Communicating findings is challenging for learners</a:t>
            </a:r>
          </a:p>
          <a:p>
            <a:endParaRPr lang="en-US" dirty="0" smtClean="0">
              <a:solidFill>
                <a:srgbClr val="000000"/>
              </a:solidFill>
              <a:latin typeface="HelveticaNeue" charset="0"/>
            </a:endParaRPr>
          </a:p>
          <a:p>
            <a:r>
              <a:rPr lang="en-US" dirty="0" smtClean="0">
                <a:solidFill>
                  <a:srgbClr val="000000"/>
                </a:solidFill>
                <a:latin typeface="HelveticaNeue" charset="0"/>
              </a:rPr>
              <a:t>Modeling data in ways described in the NGSS are not very common</a:t>
            </a:r>
            <a:endParaRPr lang="en-US" dirty="0" smtClean="0">
              <a:solidFill>
                <a:srgbClr val="000000"/>
              </a:solidFill>
              <a:latin typeface="HelveticaNeue" charset="0"/>
            </a:endParaRP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chor="ctr"/>
          <a:lstStyle/>
          <a:p>
            <a:pPr marL="0" indent="0">
              <a:buNone/>
            </a:pPr>
            <a:r>
              <a:rPr lang="en-US" dirty="0" smtClean="0"/>
              <a:t>Doing data science</a:t>
            </a:r>
            <a:endParaRPr lang="en-US" dirty="0"/>
          </a:p>
          <a:p>
            <a:pPr marL="0" indent="0">
              <a:buNone/>
            </a:pPr>
            <a:endParaRPr lang="en-US" dirty="0"/>
          </a:p>
          <a:p>
            <a:pPr marL="0" indent="0">
              <a:buNone/>
            </a:pPr>
            <a:r>
              <a:rPr lang="en-US" dirty="0" smtClean="0"/>
              <a:t>Helping teachers to do work with data</a:t>
            </a:r>
            <a:endParaRPr lang="en-US" dirty="0"/>
          </a:p>
          <a:p>
            <a:pPr marL="0" indent="0">
              <a:buNone/>
            </a:pPr>
            <a:endParaRPr lang="en-US" dirty="0"/>
          </a:p>
          <a:p>
            <a:pPr marL="0" indent="0">
              <a:buNone/>
            </a:pPr>
            <a:r>
              <a:rPr lang="en-US" dirty="0"/>
              <a:t>Leveraging the network </a:t>
            </a:r>
            <a:r>
              <a:rPr lang="en-US" dirty="0" smtClean="0"/>
              <a:t>effect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90397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83305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Doing data science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solidFill>
                  <a:srgbClr val="000000"/>
                </a:solidFill>
                <a:latin typeface="HelveticaNeue" charset="0"/>
              </a:rPr>
              <a:t>Past studies were not in contexts </a:t>
            </a:r>
            <a:r>
              <a:rPr lang="en-US" dirty="0" smtClean="0">
                <a:solidFill>
                  <a:srgbClr val="000000"/>
                </a:solidFill>
                <a:latin typeface="HelveticaNeue" charset="0"/>
              </a:rPr>
              <a:t>not designed and developed to </a:t>
            </a:r>
            <a:r>
              <a:rPr lang="en-US" dirty="0">
                <a:solidFill>
                  <a:srgbClr val="000000"/>
                </a:solidFill>
                <a:latin typeface="HelveticaNeue" charset="0"/>
              </a:rPr>
              <a:t>help teach students data </a:t>
            </a:r>
            <a:r>
              <a:rPr lang="en-US" dirty="0" smtClean="0">
                <a:solidFill>
                  <a:srgbClr val="000000"/>
                </a:solidFill>
                <a:latin typeface="HelveticaNeue" charset="0"/>
              </a:rPr>
              <a:t>science:</a:t>
            </a:r>
          </a:p>
          <a:p>
            <a:pPr marL="0" indent="0">
              <a:buNone/>
            </a:pPr>
            <a:endParaRPr lang="en-US" dirty="0">
              <a:solidFill>
                <a:srgbClr val="000000"/>
              </a:solidFill>
              <a:latin typeface="HelveticaNeue" charset="0"/>
            </a:endParaRPr>
          </a:p>
          <a:p>
            <a:r>
              <a:rPr lang="en-US" dirty="0">
                <a:solidFill>
                  <a:srgbClr val="000000"/>
                </a:solidFill>
                <a:latin typeface="HelveticaNeue" charset="0"/>
              </a:rPr>
              <a:t>Build on collaboration with Michigan Virtual School (Rosenberg, 2017, </a:t>
            </a:r>
            <a:r>
              <a:rPr lang="en-US" i="1" dirty="0">
                <a:solidFill>
                  <a:srgbClr val="000000"/>
                </a:solidFill>
                <a:latin typeface="HelveticaNeue" charset="0"/>
              </a:rPr>
              <a:t>MVLRI RPIN</a:t>
            </a:r>
            <a:r>
              <a:rPr lang="en-US" dirty="0">
                <a:solidFill>
                  <a:srgbClr val="000000"/>
                </a:solidFill>
                <a:latin typeface="HelveticaNeue" charset="0"/>
              </a:rPr>
              <a:t>) to design activities and tools to make it easier for students to use data in online science classes</a:t>
            </a:r>
          </a:p>
          <a:p>
            <a:endParaRPr lang="en-US" dirty="0">
              <a:solidFill>
                <a:srgbClr val="000000"/>
              </a:solidFill>
              <a:latin typeface="HelveticaNeue" charset="0"/>
            </a:endParaRPr>
          </a:p>
          <a:p>
            <a:r>
              <a:rPr lang="en-US" dirty="0">
                <a:solidFill>
                  <a:srgbClr val="000000"/>
                </a:solidFill>
                <a:latin typeface="HelveticaNeue" charset="0"/>
              </a:rPr>
              <a:t>Focus on data wrangling (accessing, organizing, and transforming data) to expand opportunities to work with data</a:t>
            </a:r>
          </a:p>
          <a:p>
            <a:endParaRPr lang="en-US" dirty="0">
              <a:solidFill>
                <a:srgbClr val="000000"/>
              </a:solidFill>
              <a:latin typeface="HelveticaNeue" charset="0"/>
            </a:endParaRPr>
          </a:p>
          <a:p>
            <a:r>
              <a:rPr lang="en-US" dirty="0">
                <a:solidFill>
                  <a:srgbClr val="000000"/>
                </a:solidFill>
                <a:latin typeface="HelveticaNeue" charset="0"/>
              </a:rPr>
              <a:t>Partner with faculty across departments at University of Tennessee, Knoxville to support and document work with data at post-secondary level</a:t>
            </a:r>
          </a:p>
          <a:p>
            <a:endParaRPr lang="en-US" dirty="0">
              <a:solidFill>
                <a:srgbClr val="000000"/>
              </a:solidFill>
              <a:latin typeface="HelveticaNeue" charset="0"/>
            </a:endParaRPr>
          </a:p>
          <a:p>
            <a:r>
              <a:rPr lang="en-US" dirty="0">
                <a:solidFill>
                  <a:srgbClr val="000000"/>
                </a:solidFill>
                <a:latin typeface="HelveticaNeue" charset="0"/>
              </a:rPr>
              <a:t>Strong potential for funding (</a:t>
            </a:r>
            <a:r>
              <a:rPr lang="en-US" i="1" dirty="0">
                <a:solidFill>
                  <a:srgbClr val="000000"/>
                </a:solidFill>
                <a:latin typeface="HelveticaNeue" charset="0"/>
              </a:rPr>
              <a:t>NSF DRK-12)</a:t>
            </a:r>
            <a:endParaRPr lang="en-US" dirty="0"/>
          </a:p>
          <a:p>
            <a:pPr marL="0" indent="0">
              <a:buNone/>
            </a:pPr>
            <a:endParaRPr lang="en-US" dirty="0" smtClean="0">
              <a:solidFill>
                <a:srgbClr val="000000"/>
              </a:solidFill>
              <a:latin typeface="HelveticaNeue" charset="0"/>
            </a:endParaRPr>
          </a:p>
          <a:p>
            <a:endParaRPr lang="en-US" b="1" dirty="0">
              <a:solidFill>
                <a:srgbClr val="000000"/>
              </a:solidFill>
              <a:latin typeface="HelveticaNeue" charset="0"/>
            </a:endParaRPr>
          </a:p>
          <a:p>
            <a:pPr marL="0" indent="0">
              <a:buNone/>
            </a:pPr>
            <a:endParaRPr lang="en-US" b="1" dirty="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631216"/>
          </a:xfrm>
          <a:prstGeom prst="rect">
            <a:avLst/>
          </a:prstGeom>
          <a:noFill/>
        </p:spPr>
        <p:txBody>
          <a:bodyPr wrap="square" rtlCol="0">
            <a:spAutoFit/>
          </a:bodyPr>
          <a:lstStyle/>
          <a:p>
            <a:pPr algn="ctr"/>
            <a:r>
              <a:rPr lang="en-US" sz="2000" i="1" dirty="0">
                <a:latin typeface="Helvetica Neue" charset="0"/>
                <a:ea typeface="Helvetica Neue" charset="0"/>
                <a:cs typeface="Helvetica Neue" charset="0"/>
              </a:rPr>
              <a:t>Design and development of contexts </a:t>
            </a:r>
            <a:r>
              <a:rPr lang="en-US" sz="2000" i="1" dirty="0" smtClean="0">
                <a:latin typeface="Helvetica Neue" charset="0"/>
                <a:ea typeface="Helvetica Neue" charset="0"/>
                <a:cs typeface="Helvetica Neue" charset="0"/>
              </a:rPr>
              <a:t>and measures for </a:t>
            </a:r>
            <a:r>
              <a:rPr lang="en-US" sz="2000" i="1" dirty="0">
                <a:latin typeface="Helvetica Neue" charset="0"/>
                <a:ea typeface="Helvetica Neue" charset="0"/>
                <a:cs typeface="Helvetica Neue" charset="0"/>
              </a:rPr>
              <a:t>work with data </a:t>
            </a:r>
            <a:endParaRPr lang="en-US" sz="2000" i="1" dirty="0">
              <a:latin typeface="Helvetica Neue" charset="0"/>
              <a:ea typeface="Helvetica Neue" charset="0"/>
              <a:cs typeface="Helvetica Neue" charset="0"/>
            </a:endParaRP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32977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Helping teachers to do work with data</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challenging </a:t>
            </a:r>
            <a:r>
              <a:rPr lang="en-US" dirty="0" smtClean="0">
                <a:solidFill>
                  <a:srgbClr val="212121"/>
                </a:solidFill>
                <a:latin typeface="arial" charset="0"/>
              </a:rPr>
              <a:t>and working </a:t>
            </a:r>
            <a:r>
              <a:rPr lang="en-US" dirty="0">
                <a:solidFill>
                  <a:srgbClr val="212121"/>
                </a:solidFill>
                <a:latin typeface="arial" charset="0"/>
              </a:rPr>
              <a:t>with teachers to study and show how these activities are possible </a:t>
            </a:r>
            <a:r>
              <a:rPr lang="en-US" dirty="0" smtClean="0">
                <a:solidFill>
                  <a:srgbClr val="212121"/>
                </a:solidFill>
                <a:latin typeface="arial" charset="0"/>
              </a:rPr>
              <a:t>is </a:t>
            </a:r>
            <a:r>
              <a:rPr lang="en-US" dirty="0" smtClean="0">
                <a:solidFill>
                  <a:srgbClr val="212121"/>
                </a:solidFill>
                <a:latin typeface="arial" charset="0"/>
              </a:rPr>
              <a:t>important:</a:t>
            </a:r>
          </a:p>
          <a:p>
            <a:pPr marL="0" indent="0">
              <a:buNone/>
            </a:pPr>
            <a:endParaRPr lang="en-US" dirty="0" smtClean="0">
              <a:solidFill>
                <a:srgbClr val="212121"/>
              </a:solidFill>
              <a:latin typeface="arial" charset="0"/>
            </a:endParaRPr>
          </a:p>
          <a:p>
            <a:r>
              <a:rPr lang="en-US" dirty="0">
                <a:solidFill>
                  <a:srgbClr val="000000"/>
                </a:solidFill>
                <a:latin typeface="HelveticaNeue" charset="0"/>
              </a:rPr>
              <a:t>Engage pre-service and in-service teachers in coursework and opportunities to ”hands-on” work with data</a:t>
            </a:r>
          </a:p>
          <a:p>
            <a:endParaRPr lang="en-US" dirty="0">
              <a:solidFill>
                <a:srgbClr val="000000"/>
              </a:solidFill>
              <a:latin typeface="HelveticaNeue" charset="0"/>
            </a:endParaRPr>
          </a:p>
          <a:p>
            <a:r>
              <a:rPr lang="en-US" dirty="0">
                <a:solidFill>
                  <a:srgbClr val="000000"/>
                </a:solidFill>
                <a:latin typeface="HelveticaNeue" charset="0"/>
              </a:rPr>
              <a:t>Potential for collaborative work across the </a:t>
            </a:r>
            <a:r>
              <a:rPr lang="en-US" i="1" dirty="0">
                <a:solidFill>
                  <a:srgbClr val="000000"/>
                </a:solidFill>
                <a:latin typeface="HelveticaNeue" charset="0"/>
              </a:rPr>
              <a:t>Theory and Practice of Teacher Education </a:t>
            </a:r>
            <a:r>
              <a:rPr lang="en-US" dirty="0">
                <a:solidFill>
                  <a:srgbClr val="000000"/>
                </a:solidFill>
                <a:latin typeface="HelveticaNeue" charset="0"/>
              </a:rPr>
              <a:t>department and impact on teacher preparation coursework</a:t>
            </a:r>
          </a:p>
          <a:p>
            <a:endParaRPr lang="en-US" dirty="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a:t>
            </a:r>
          </a:p>
          <a:p>
            <a:endParaRPr lang="en-US" dirty="0" smtClean="0">
              <a:solidFill>
                <a:srgbClr val="000000"/>
              </a:solidFill>
              <a:latin typeface="HelveticaNeue" charset="0"/>
            </a:endParaRPr>
          </a:p>
          <a:p>
            <a:r>
              <a:rPr lang="en-US" dirty="0"/>
              <a:t>Taking the results of the ESM studies and thinking forward about what teachers need to know, and what help we can give them to pull it off</a:t>
            </a:r>
            <a:r>
              <a:rPr lang="en-US" dirty="0" smtClean="0"/>
              <a:t>.</a:t>
            </a:r>
            <a:endParaRPr lang="en-US" dirty="0" smtClean="0">
              <a:solidFill>
                <a:srgbClr val="212121"/>
              </a:solidFill>
              <a:latin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solidFill>
                  <a:srgbClr val="000000"/>
                </a:solidFill>
                <a:latin typeface="HelveticaNeue" charset="0"/>
              </a:rPr>
              <a:t>Scale innovations in STEM teaching and </a:t>
            </a:r>
            <a:r>
              <a:rPr lang="en-US" dirty="0" smtClean="0">
                <a:solidFill>
                  <a:srgbClr val="000000"/>
                </a:solidFill>
                <a:latin typeface="HelveticaNeue" charset="0"/>
              </a:rPr>
              <a:t>learning:</a:t>
            </a:r>
          </a:p>
          <a:p>
            <a:pPr marL="0" indent="0">
              <a:buNone/>
            </a:pPr>
            <a:endParaRPr lang="en-US" dirty="0" smtClean="0">
              <a:solidFill>
                <a:srgbClr val="000000"/>
              </a:solidFill>
              <a:latin typeface="HelveticaNeue" charset="0"/>
            </a:endParaRPr>
          </a:p>
          <a:p>
            <a:r>
              <a:rPr lang="en-US" dirty="0">
                <a:solidFill>
                  <a:srgbClr val="000000"/>
                </a:solidFill>
                <a:latin typeface="HelveticaNeue" charset="0"/>
              </a:rPr>
              <a:t>Understand how involvement in formal </a:t>
            </a:r>
            <a:r>
              <a:rPr lang="en-US" i="1" dirty="0">
                <a:solidFill>
                  <a:srgbClr val="000000"/>
                </a:solidFill>
                <a:latin typeface="HelveticaNeue" charset="0"/>
              </a:rPr>
              <a:t>and </a:t>
            </a:r>
            <a:r>
              <a:rPr lang="en-US" dirty="0">
                <a:solidFill>
                  <a:srgbClr val="000000"/>
                </a:solidFill>
                <a:latin typeface="HelveticaNeue" charset="0"/>
              </a:rPr>
              <a:t>informal digital communities supports changes in practice</a:t>
            </a:r>
          </a:p>
          <a:p>
            <a:endParaRPr lang="en-US" dirty="0">
              <a:solidFill>
                <a:srgbClr val="000000"/>
              </a:solidFill>
              <a:latin typeface="HelveticaNeue" charset="0"/>
            </a:endParaRPr>
          </a:p>
          <a:p>
            <a:r>
              <a:rPr lang="en-US" dirty="0">
                <a:solidFill>
                  <a:srgbClr val="000000"/>
                </a:solidFill>
                <a:latin typeface="HelveticaNeue" charset="0"/>
              </a:rPr>
              <a:t>Understand how access to specific resources or people at specific times impacts involvement in a community</a:t>
            </a:r>
          </a:p>
          <a:p>
            <a:endParaRPr lang="en-US" dirty="0">
              <a:solidFill>
                <a:srgbClr val="000000"/>
              </a:solidFill>
              <a:latin typeface="HelveticaNeue" charset="0"/>
            </a:endParaRPr>
          </a:p>
          <a:p>
            <a:r>
              <a:rPr lang="en-US" dirty="0">
                <a:solidFill>
                  <a:srgbClr val="000000"/>
                </a:solidFill>
                <a:latin typeface="HelveticaNeue" charset="0"/>
              </a:rPr>
              <a:t>Opportunities for expanding impact and carrying out research through foundations (</a:t>
            </a:r>
            <a:r>
              <a:rPr lang="en-US" i="1" dirty="0">
                <a:solidFill>
                  <a:srgbClr val="000000"/>
                </a:solidFill>
                <a:latin typeface="HelveticaNeue" charset="0"/>
              </a:rPr>
              <a:t>Gates Foundation </a:t>
            </a:r>
            <a:r>
              <a:rPr lang="en-US" dirty="0">
                <a:solidFill>
                  <a:srgbClr val="000000"/>
                </a:solidFill>
                <a:latin typeface="HelveticaNeue" charset="0"/>
              </a:rPr>
              <a:t>and programs focused on addressing equity through Digital Traces of researchers, administrators, and practitioners</a:t>
            </a:r>
            <a:r>
              <a:rPr lang="en-US" dirty="0" smtClean="0">
                <a:solidFill>
                  <a:srgbClr val="000000"/>
                </a:solidFill>
                <a:latin typeface="HelveticaNeue" charset="0"/>
              </a:rPr>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Cobb et al., 2003</a:t>
            </a:r>
          </a:p>
          <a:p>
            <a:pPr marL="0" indent="0">
              <a:buNone/>
            </a:pPr>
            <a:r>
              <a:rPr lang="en-US" dirty="0"/>
              <a:t>Turner &amp; </a:t>
            </a:r>
            <a:r>
              <a:rPr lang="en-US" dirty="0" err="1"/>
              <a:t>Noley</a:t>
            </a:r>
            <a:r>
              <a:rPr lang="en-US" dirty="0"/>
              <a:t>, 2015</a:t>
            </a:r>
          </a:p>
          <a:p>
            <a:pPr marL="0" indent="0">
              <a:buNone/>
            </a:pPr>
            <a:r>
              <a:rPr lang="en-US" dirty="0"/>
              <a:t>Mishra, Koehler, &amp; Greenhow, 2016</a:t>
            </a:r>
          </a:p>
          <a:p>
            <a:pPr marL="0" indent="0">
              <a:buNone/>
            </a:pPr>
            <a:r>
              <a:rPr lang="en-US" dirty="0"/>
              <a:t>NGSS Lead States, 2015</a:t>
            </a:r>
          </a:p>
          <a:p>
            <a:pPr marL="0" indent="0">
              <a:buNone/>
            </a:pPr>
            <a:r>
              <a:rPr lang="en-US" dirty="0"/>
              <a:t>National Research Council, 2012</a:t>
            </a:r>
          </a:p>
          <a:p>
            <a:pPr marL="0" indent="0">
              <a:buNone/>
            </a:pPr>
            <a:r>
              <a:rPr lang="en-US" dirty="0"/>
              <a:t>Severance et al., 2012</a:t>
            </a:r>
          </a:p>
          <a:p>
            <a:pPr marL="0" indent="0">
              <a:buNone/>
            </a:pPr>
            <a:r>
              <a:rPr lang="en-US" dirty="0"/>
              <a:t>Wilkerson-</a:t>
            </a:r>
            <a:r>
              <a:rPr lang="en-US" dirty="0" err="1"/>
              <a:t>Jerde</a:t>
            </a:r>
            <a:r>
              <a:rPr lang="en-US" dirty="0"/>
              <a:t> &amp; </a:t>
            </a:r>
            <a:r>
              <a:rPr lang="en-US" dirty="0" err="1"/>
              <a:t>Wilensky</a:t>
            </a:r>
            <a:r>
              <a:rPr lang="en-US" dirty="0"/>
              <a:t>, 2015</a:t>
            </a:r>
          </a:p>
          <a:p>
            <a:pPr marL="0" indent="0">
              <a:buNone/>
            </a:pPr>
            <a:r>
              <a:rPr lang="en-US" dirty="0"/>
              <a:t>Rosenberg &amp; Koehler, 2015</a:t>
            </a:r>
          </a:p>
          <a:p>
            <a:pPr marL="0" indent="0">
              <a:buNone/>
            </a:pPr>
            <a:r>
              <a:rPr lang="en-US" dirty="0"/>
              <a:t>Rosenberg 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in press</a:t>
            </a:r>
          </a:p>
          <a:p>
            <a:pPr marL="0" indent="0">
              <a:buNone/>
            </a:pPr>
            <a:r>
              <a:rPr lang="en-US" dirty="0" err="1"/>
              <a:t>Akcaoglu</a:t>
            </a:r>
            <a:r>
              <a:rPr lang="en-US" dirty="0"/>
              <a:t>, Rosenberg, </a:t>
            </a:r>
            <a:r>
              <a:rPr lang="en-US" dirty="0" err="1"/>
              <a:t>Ranellucci</a:t>
            </a:r>
            <a:r>
              <a:rPr lang="en-US" dirty="0"/>
              <a:t>, &amp; Schwarz, </a:t>
            </a:r>
            <a:r>
              <a:rPr lang="en-US" dirty="0" smtClean="0"/>
              <a:t>2018</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smtClean="0"/>
              <a:t>Students’ work with data</a:t>
            </a:r>
          </a:p>
          <a:p>
            <a:pPr marL="0" indent="0">
              <a:buNone/>
            </a:pPr>
            <a:endParaRPr lang="en-US" dirty="0" smtClean="0"/>
          </a:p>
          <a:p>
            <a:pPr marL="0" indent="0">
              <a:buNone/>
            </a:pPr>
            <a:r>
              <a:rPr lang="en-US" dirty="0" smtClean="0"/>
              <a:t>Teachers’ support for work with data</a:t>
            </a:r>
          </a:p>
          <a:p>
            <a:pPr marL="0" indent="0">
              <a:buNone/>
            </a:pPr>
            <a:endParaRPr lang="en-US" dirty="0" smtClean="0"/>
          </a:p>
          <a:p>
            <a:pPr marL="0" indent="0">
              <a:buNone/>
            </a:pPr>
            <a:r>
              <a:rPr lang="en-US" dirty="0"/>
              <a:t>Researchers studying work with data</a:t>
            </a:r>
            <a:endParaRPr lang="en-US"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collect and analyze data in K-12 classrooms? </a:t>
            </a:r>
          </a:p>
          <a:p>
            <a:r>
              <a:rPr lang="en-US" dirty="0" smtClean="0"/>
              <a:t>How do students work with data as described in the </a:t>
            </a:r>
            <a:r>
              <a:rPr lang="en-US" i="1" dirty="0" smtClean="0"/>
              <a:t>Next Generation Science Standards</a:t>
            </a:r>
            <a:r>
              <a:rPr lang="en-US" dirty="0" smtClean="0"/>
              <a:t>?</a:t>
            </a:r>
          </a:p>
          <a:p>
            <a:r>
              <a:rPr lang="en-US" dirty="0" smtClean="0"/>
              <a:t>How do students engage in work with data?</a:t>
            </a:r>
          </a:p>
          <a:p>
            <a:r>
              <a:rPr lang="en-US" dirty="0" smtClean="0"/>
              <a:t>How can students use new sources of data, such as data from simulations?</a:t>
            </a:r>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112682</TotalTime>
  <Words>4562</Words>
  <Application>Microsoft Macintosh PowerPoint</Application>
  <PresentationFormat>On-screen Show (4:3)</PresentationFormat>
  <Paragraphs>962</Paragraphs>
  <Slides>73</Slides>
  <Notes>55</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Calibri</vt:lpstr>
      <vt:lpstr>Helvetica</vt:lpstr>
      <vt:lpstr>Helvetica Neue</vt:lpstr>
      <vt:lpstr>HelveticaNeue</vt:lpstr>
      <vt:lpstr>Mangal</vt:lpstr>
      <vt:lpstr>Symbol</vt:lpstr>
      <vt:lpstr>Arial</vt:lpstr>
      <vt:lpstr>Arial</vt:lpstr>
      <vt:lpstr>Clarity</vt:lpstr>
      <vt:lpstr>Thinking of and with data: How students and teachers (and researchers) use data in STEM education</vt:lpstr>
      <vt:lpstr>Research interest</vt:lpstr>
      <vt:lpstr>Data is power(ful)</vt:lpstr>
      <vt:lpstr>Data is power(ful)</vt:lpstr>
      <vt:lpstr>Research focused on work with data</vt:lpstr>
      <vt:lpstr>Research focused on work with data</vt:lpstr>
      <vt:lpstr>Research focused on work with data</vt:lpstr>
      <vt:lpstr>OVERVIEW</vt:lpstr>
      <vt:lpstr>Students’ work with data </vt:lpstr>
      <vt:lpstr>Teachers’ support for work with data</vt:lpstr>
      <vt:lpstr>Researchers studying work with data</vt:lpstr>
      <vt:lpstr>Example: Students’ use of simulations</vt:lpstr>
      <vt:lpstr>Example: Engaging in scientific practices</vt:lpstr>
      <vt:lpstr>Example: Youths’ choice to attend summer STEM programs</vt:lpstr>
      <vt:lpstr>Example: Students’ essays</vt:lpstr>
      <vt:lpstr>Example: Teacher data modeling</vt:lpstr>
      <vt:lpstr>Example: Engagement in flipped classes</vt:lpstr>
      <vt:lpstr>Example: Teachers’ use of Twitter</vt:lpstr>
      <vt:lpstr>Example: Communities on Twitter</vt:lpstr>
      <vt:lpstr>Example: Analysis of teachers’ portfolios</vt:lpstr>
      <vt:lpstr>PowerPoint Presentation</vt:lpstr>
      <vt:lpstr>Work with data</vt:lpstr>
      <vt:lpstr>Work with data</vt:lpstr>
      <vt:lpstr>Work with data</vt:lpstr>
      <vt:lpstr>Work with data</vt:lpstr>
      <vt:lpstr>Two studies to explore these set of issues</vt:lpstr>
      <vt:lpstr>STUDY ONE</vt:lpstr>
      <vt:lpstr>Context and sample</vt:lpstr>
      <vt:lpstr>Research question</vt:lpstr>
      <vt:lpstr>Experience sampling method (ESM)</vt:lpstr>
      <vt:lpstr>Why ESM?</vt:lpstr>
      <vt:lpstr>Constructing profiles</vt:lpstr>
      <vt:lpstr>Coding of activity</vt:lpstr>
      <vt:lpstr>Profiles of engagement</vt:lpstr>
      <vt:lpstr>Universally Low</vt:lpstr>
      <vt:lpstr>Reluctant</vt:lpstr>
      <vt:lpstr>Pleasurable</vt:lpstr>
      <vt:lpstr>Rational</vt:lpstr>
      <vt:lpstr>Moderately Full</vt:lpstr>
      <vt:lpstr>Full</vt:lpstr>
      <vt:lpstr>Profiles of engagement</vt:lpstr>
      <vt:lpstr>Profiles by activity</vt:lpstr>
      <vt:lpstr>The impacts of activity on engagement</vt:lpstr>
      <vt:lpstr>Profiles by choice</vt:lpstr>
      <vt:lpstr>The impacts of choice on engagement</vt:lpstr>
      <vt:lpstr>Summary</vt:lpstr>
      <vt:lpstr>Implications for teachers</vt:lpstr>
      <vt:lpstr> STUDY 2</vt:lpstr>
      <vt:lpstr>Context and sample</vt:lpstr>
      <vt:lpstr>Research question</vt:lpstr>
      <vt:lpstr>Experience sampling method (ESM)</vt:lpstr>
      <vt:lpstr>Constructing profiles</vt:lpstr>
      <vt:lpstr>Coding of aspects of data practices</vt:lpstr>
      <vt:lpstr>Profiles of engagement and its conditions</vt:lpstr>
      <vt:lpstr>Universally low</vt:lpstr>
      <vt:lpstr>Highly competent but not engaged</vt:lpstr>
      <vt:lpstr>Pleasurable</vt:lpstr>
      <vt:lpstr>Highly challenged</vt:lpstr>
      <vt:lpstr>Engaged but not challenged</vt:lpstr>
      <vt:lpstr>Full</vt:lpstr>
      <vt:lpstr>Profiles of engagement and its conditions</vt:lpstr>
      <vt:lpstr>What the profiles tell us</vt:lpstr>
      <vt:lpstr>Engagement by data practices</vt:lpstr>
      <vt:lpstr>Analysis of Videos</vt:lpstr>
      <vt:lpstr>What the videos show us</vt:lpstr>
      <vt:lpstr>Summary</vt:lpstr>
      <vt:lpstr>Implications for teachers</vt:lpstr>
      <vt:lpstr>FUTURE WORK</vt:lpstr>
      <vt:lpstr>Doing data science</vt:lpstr>
      <vt:lpstr>Helping teachers to do work with data</vt:lpstr>
      <vt:lpstr>Leveraging the network effect</vt:lpstr>
      <vt:lpstr>PowerPoint Presentation</vt:lpstr>
      <vt:lpstr>References</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2195</cp:revision>
  <dcterms:created xsi:type="dcterms:W3CDTF">2014-12-16T19:18:20Z</dcterms:created>
  <dcterms:modified xsi:type="dcterms:W3CDTF">2018-01-21T21:16:25Z</dcterms:modified>
</cp:coreProperties>
</file>